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53"/>
  </p:notesMasterIdLst>
  <p:sldIdLst>
    <p:sldId id="313" r:id="rId2"/>
    <p:sldId id="500" r:id="rId3"/>
    <p:sldId id="506" r:id="rId4"/>
    <p:sldId id="507" r:id="rId5"/>
    <p:sldId id="508" r:id="rId6"/>
    <p:sldId id="501" r:id="rId7"/>
    <p:sldId id="502" r:id="rId8"/>
    <p:sldId id="503" r:id="rId9"/>
    <p:sldId id="504" r:id="rId10"/>
    <p:sldId id="513" r:id="rId11"/>
    <p:sldId id="514" r:id="rId12"/>
    <p:sldId id="515" r:id="rId13"/>
    <p:sldId id="336" r:id="rId14"/>
    <p:sldId id="516" r:id="rId15"/>
    <p:sldId id="517" r:id="rId16"/>
    <p:sldId id="519" r:id="rId17"/>
    <p:sldId id="279" r:id="rId18"/>
    <p:sldId id="280" r:id="rId19"/>
    <p:sldId id="281" r:id="rId20"/>
    <p:sldId id="282" r:id="rId21"/>
    <p:sldId id="283" r:id="rId22"/>
    <p:sldId id="284" r:id="rId23"/>
    <p:sldId id="285" r:id="rId24"/>
    <p:sldId id="286" r:id="rId25"/>
    <p:sldId id="287" r:id="rId26"/>
    <p:sldId id="520" r:id="rId27"/>
    <p:sldId id="288" r:id="rId28"/>
    <p:sldId id="521" r:id="rId29"/>
    <p:sldId id="518" r:id="rId30"/>
    <p:sldId id="290" r:id="rId31"/>
    <p:sldId id="289" r:id="rId32"/>
    <p:sldId id="291" r:id="rId33"/>
    <p:sldId id="292" r:id="rId34"/>
    <p:sldId id="294" r:id="rId35"/>
    <p:sldId id="296" r:id="rId36"/>
    <p:sldId id="297" r:id="rId37"/>
    <p:sldId id="300" r:id="rId38"/>
    <p:sldId id="303" r:id="rId39"/>
    <p:sldId id="304" r:id="rId40"/>
    <p:sldId id="305" r:id="rId41"/>
    <p:sldId id="306" r:id="rId42"/>
    <p:sldId id="307" r:id="rId43"/>
    <p:sldId id="308" r:id="rId44"/>
    <p:sldId id="309" r:id="rId45"/>
    <p:sldId id="316" r:id="rId46"/>
    <p:sldId id="317" r:id="rId47"/>
    <p:sldId id="318" r:id="rId48"/>
    <p:sldId id="323" r:id="rId49"/>
    <p:sldId id="324" r:id="rId50"/>
    <p:sldId id="522" r:id="rId51"/>
    <p:sldId id="52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55BC23-B978-4FB7-A383-E41E99F999D4}">
          <p14:sldIdLst>
            <p14:sldId id="313"/>
            <p14:sldId id="500"/>
            <p14:sldId id="506"/>
            <p14:sldId id="507"/>
            <p14:sldId id="508"/>
            <p14:sldId id="501"/>
            <p14:sldId id="502"/>
            <p14:sldId id="503"/>
            <p14:sldId id="504"/>
            <p14:sldId id="513"/>
            <p14:sldId id="514"/>
            <p14:sldId id="515"/>
            <p14:sldId id="336"/>
            <p14:sldId id="516"/>
            <p14:sldId id="517"/>
            <p14:sldId id="519"/>
            <p14:sldId id="279"/>
            <p14:sldId id="280"/>
            <p14:sldId id="281"/>
            <p14:sldId id="282"/>
            <p14:sldId id="283"/>
            <p14:sldId id="284"/>
            <p14:sldId id="285"/>
            <p14:sldId id="286"/>
            <p14:sldId id="287"/>
            <p14:sldId id="520"/>
            <p14:sldId id="288"/>
            <p14:sldId id="521"/>
            <p14:sldId id="518"/>
            <p14:sldId id="290"/>
            <p14:sldId id="289"/>
            <p14:sldId id="291"/>
            <p14:sldId id="292"/>
            <p14:sldId id="294"/>
            <p14:sldId id="296"/>
            <p14:sldId id="297"/>
            <p14:sldId id="300"/>
            <p14:sldId id="303"/>
            <p14:sldId id="304"/>
            <p14:sldId id="305"/>
            <p14:sldId id="306"/>
            <p14:sldId id="307"/>
            <p14:sldId id="308"/>
            <p14:sldId id="309"/>
            <p14:sldId id="316"/>
            <p14:sldId id="317"/>
            <p14:sldId id="318"/>
            <p14:sldId id="323"/>
            <p14:sldId id="324"/>
            <p14:sldId id="522"/>
            <p14:sldId id="5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88" autoAdjust="0"/>
    <p:restoredTop sz="79083" autoAdjust="0"/>
  </p:normalViewPr>
  <p:slideViewPr>
    <p:cSldViewPr snapToGrid="0">
      <p:cViewPr varScale="1">
        <p:scale>
          <a:sx n="126" d="100"/>
          <a:sy n="126" d="100"/>
        </p:scale>
        <p:origin x="74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B4EEF-35FE-4A8A-81EE-F4DF899EBF71}" type="datetimeFigureOut">
              <a:rPr lang="en-US" smtClean="0"/>
              <a:t>3/11/2025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45CCA-05FA-4DB1-BF99-03C02C555A00}" type="slidenum">
              <a:rPr lang="en-US" smtClean="0"/>
              <a:t>‹#›</a:t>
            </a:fld>
            <a:endParaRPr lang="en-US"/>
          </a:p>
        </p:txBody>
      </p:sp>
    </p:spTree>
    <p:extLst>
      <p:ext uri="{BB962C8B-B14F-4D97-AF65-F5344CB8AC3E}">
        <p14:creationId xmlns:p14="http://schemas.microsoft.com/office/powerpoint/2010/main" val="918665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7F95D59A-7526-0BD4-BF47-03A4021B33F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a:extLst>
              <a:ext uri="{FF2B5EF4-FFF2-40B4-BE49-F238E27FC236}">
                <a16:creationId xmlns:a16="http://schemas.microsoft.com/office/drawing/2014/main" id="{F278667F-08EC-7CD8-F002-82398DA61B6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mk-MK"/>
              <a:t>Afternoon</a:t>
            </a:r>
          </a:p>
          <a:p>
            <a:r>
              <a:rPr lang="en-US" altLang="mk-MK"/>
              <a:t>Image and region categorization</a:t>
            </a:r>
          </a:p>
          <a:p>
            <a:endParaRPr lang="en-US" altLang="mk-MK"/>
          </a:p>
          <a:p>
            <a:r>
              <a:rPr lang="en-US" altLang="mk-MK"/>
              <a:t>Use one image , what do you see </a:t>
            </a:r>
          </a:p>
          <a:p>
            <a:r>
              <a:rPr lang="en-US" altLang="mk-MK"/>
              <a:t>Can see different, transfer knowledge</a:t>
            </a:r>
          </a:p>
          <a:p>
            <a:r>
              <a:rPr lang="en-US" altLang="mk-MK"/>
              <a:t>Can know a lot of things by seeing it a dog</a:t>
            </a:r>
          </a:p>
          <a:p>
            <a:r>
              <a:rPr lang="en-US" altLang="mk-MK"/>
              <a:t>Type of categorization</a:t>
            </a:r>
          </a:p>
          <a:p>
            <a:endParaRPr lang="en-US" altLang="mk-MK"/>
          </a:p>
        </p:txBody>
      </p:sp>
      <p:sp>
        <p:nvSpPr>
          <p:cNvPr id="4100" name="Slide Number Placeholder 3">
            <a:extLst>
              <a:ext uri="{FF2B5EF4-FFF2-40B4-BE49-F238E27FC236}">
                <a16:creationId xmlns:a16="http://schemas.microsoft.com/office/drawing/2014/main" id="{6DCAB869-7F71-DD03-0225-FACA0674DAB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7BB1E3C7-3F66-4CBE-85D2-1DDC73B2365F}" type="slidenum">
              <a:rPr lang="en-US" altLang="mk-MK" smtClean="0"/>
              <a:pPr>
                <a:spcBef>
                  <a:spcPct val="0"/>
                </a:spcBef>
              </a:pPr>
              <a:t>1</a:t>
            </a:fld>
            <a:endParaRPr lang="en-US" altLang="mk-MK"/>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oboto" panose="02000000000000000000" pitchFamily="2" charset="0"/>
              </a:rPr>
              <a:t>For example, in the image below an image classification model takes a single image and assigns probabilities to 4 labels, </a:t>
            </a:r>
            <a:r>
              <a:rPr lang="en-US" b="0" i="1" dirty="0">
                <a:solidFill>
                  <a:srgbClr val="000000"/>
                </a:solidFill>
                <a:effectLst/>
                <a:latin typeface="Roboto" panose="02000000000000000000" pitchFamily="2" charset="0"/>
              </a:rPr>
              <a:t>{cat, dog, hat, mug}</a:t>
            </a:r>
            <a:r>
              <a:rPr lang="en-US" b="0" i="0" dirty="0">
                <a:solidFill>
                  <a:srgbClr val="000000"/>
                </a:solidFill>
                <a:effectLst/>
                <a:latin typeface="Roboto" panose="02000000000000000000" pitchFamily="2" charset="0"/>
              </a:rPr>
              <a:t>. As shown in the image, keep in mind that to a computer an image is represented as one large 3-dimensional array of numbers. In this example, the cat image is 248 pixels wide, 400 pixels tall, and has three color channels </a:t>
            </a:r>
            <a:r>
              <a:rPr lang="en-US" b="0" i="0" dirty="0" err="1">
                <a:solidFill>
                  <a:srgbClr val="000000"/>
                </a:solidFill>
                <a:effectLst/>
                <a:latin typeface="Roboto" panose="02000000000000000000" pitchFamily="2" charset="0"/>
              </a:rPr>
              <a:t>Red,Green,Blue</a:t>
            </a:r>
            <a:r>
              <a:rPr lang="en-US" b="0" i="0" dirty="0">
                <a:solidFill>
                  <a:srgbClr val="000000"/>
                </a:solidFill>
                <a:effectLst/>
                <a:latin typeface="Roboto" panose="02000000000000000000" pitchFamily="2" charset="0"/>
              </a:rPr>
              <a:t> (or RGB for short). Therefore, the image consists of 248 x 400 x 3 numbers, or a total of 297,600 numbers. Each number is an integer that ranges from 0 (black) to 255 (white). Our task is to turn this quarter of a million numbers into a single label, such as </a:t>
            </a:r>
            <a:r>
              <a:rPr lang="en-US" b="0" i="1" dirty="0">
                <a:solidFill>
                  <a:srgbClr val="000000"/>
                </a:solidFill>
                <a:effectLst/>
                <a:latin typeface="Roboto" panose="02000000000000000000" pitchFamily="2" charset="0"/>
              </a:rPr>
              <a:t>“cat”</a:t>
            </a:r>
            <a:r>
              <a:rPr lang="en-US" b="0" i="0" dirty="0">
                <a:solidFill>
                  <a:srgbClr val="000000"/>
                </a:solidFill>
                <a:effectLst/>
                <a:latin typeface="Roboto" panose="02000000000000000000" pitchFamily="2" charset="0"/>
              </a:rPr>
              <a:t>.</a:t>
            </a:r>
            <a:endParaRPr lang="en-GB" dirty="0"/>
          </a:p>
        </p:txBody>
      </p:sp>
      <p:sp>
        <p:nvSpPr>
          <p:cNvPr id="4" name="Slide Number Placeholder 3"/>
          <p:cNvSpPr>
            <a:spLocks noGrp="1"/>
          </p:cNvSpPr>
          <p:nvPr>
            <p:ph type="sldNum" sz="quarter" idx="5"/>
          </p:nvPr>
        </p:nvSpPr>
        <p:spPr/>
        <p:txBody>
          <a:bodyPr/>
          <a:lstStyle/>
          <a:p>
            <a:fld id="{14445CCA-05FA-4DB1-BF99-03C02C555A00}" type="slidenum">
              <a:rPr lang="en-US" smtClean="0"/>
              <a:t>6</a:t>
            </a:fld>
            <a:endParaRPr lang="en-US"/>
          </a:p>
        </p:txBody>
      </p:sp>
    </p:spTree>
    <p:extLst>
      <p:ext uri="{BB962C8B-B14F-4D97-AF65-F5344CB8AC3E}">
        <p14:creationId xmlns:p14="http://schemas.microsoft.com/office/powerpoint/2010/main" val="2651686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oboto" panose="02000000000000000000" pitchFamily="2" charset="0"/>
              </a:rPr>
              <a:t>Since this task of recognizing a visual concept (e.g. cat) is relatively trivial for a human to perform, it is worth considering the challenges involved from the perspective of a Computer Vision algorithm. As we present (an inexhaustive) list of challenges below, keep in mind the raw representation of images as a 3-D array of brightness values:</a:t>
            </a:r>
            <a:endParaRPr lang="en-GB" dirty="0"/>
          </a:p>
        </p:txBody>
      </p:sp>
      <p:sp>
        <p:nvSpPr>
          <p:cNvPr id="4" name="Slide Number Placeholder 3"/>
          <p:cNvSpPr>
            <a:spLocks noGrp="1"/>
          </p:cNvSpPr>
          <p:nvPr>
            <p:ph type="sldNum" sz="quarter" idx="5"/>
          </p:nvPr>
        </p:nvSpPr>
        <p:spPr/>
        <p:txBody>
          <a:bodyPr/>
          <a:lstStyle/>
          <a:p>
            <a:fld id="{14445CCA-05FA-4DB1-BF99-03C02C555A00}" type="slidenum">
              <a:rPr lang="en-US" smtClean="0"/>
              <a:t>7</a:t>
            </a:fld>
            <a:endParaRPr lang="en-US"/>
          </a:p>
        </p:txBody>
      </p:sp>
    </p:spTree>
    <p:extLst>
      <p:ext uri="{BB962C8B-B14F-4D97-AF65-F5344CB8AC3E}">
        <p14:creationId xmlns:p14="http://schemas.microsoft.com/office/powerpoint/2010/main" val="2221072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oboto" panose="02000000000000000000" pitchFamily="2" charset="0"/>
              </a:rPr>
              <a:t>How might we go about writing an algorithm that can classify images into distinct categories? Unlike writing an algorithm for, for example, sorting a list of numbers, it is not obvious how one might write an algorithm for identifying cats in images. </a:t>
            </a:r>
            <a:endParaRPr lang="en-GB" dirty="0"/>
          </a:p>
        </p:txBody>
      </p:sp>
      <p:sp>
        <p:nvSpPr>
          <p:cNvPr id="4" name="Slide Number Placeholder 3"/>
          <p:cNvSpPr>
            <a:spLocks noGrp="1"/>
          </p:cNvSpPr>
          <p:nvPr>
            <p:ph type="sldNum" sz="quarter" idx="5"/>
          </p:nvPr>
        </p:nvSpPr>
        <p:spPr/>
        <p:txBody>
          <a:bodyPr/>
          <a:lstStyle/>
          <a:p>
            <a:fld id="{14445CCA-05FA-4DB1-BF99-03C02C555A00}" type="slidenum">
              <a:rPr lang="en-US" smtClean="0"/>
              <a:t>8</a:t>
            </a:fld>
            <a:endParaRPr lang="en-US"/>
          </a:p>
        </p:txBody>
      </p:sp>
    </p:spTree>
    <p:extLst>
      <p:ext uri="{BB962C8B-B14F-4D97-AF65-F5344CB8AC3E}">
        <p14:creationId xmlns:p14="http://schemas.microsoft.com/office/powerpoint/2010/main" val="1037522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oboto" panose="02000000000000000000" pitchFamily="2" charset="0"/>
              </a:rPr>
              <a:t>we’re going to provide the computer with many examples of each class and then develop learning algorithms that look at these examples and learn about the visual appearance of each class. This approach is referred to as a </a:t>
            </a:r>
            <a:r>
              <a:rPr lang="en-US" b="0" i="1" dirty="0">
                <a:solidFill>
                  <a:srgbClr val="000000"/>
                </a:solidFill>
                <a:effectLst/>
                <a:latin typeface="Roboto" panose="02000000000000000000" pitchFamily="2" charset="0"/>
              </a:rPr>
              <a:t>data-driven approach</a:t>
            </a:r>
            <a:r>
              <a:rPr lang="en-US" b="0" i="0" dirty="0">
                <a:solidFill>
                  <a:srgbClr val="000000"/>
                </a:solidFill>
                <a:effectLst/>
                <a:latin typeface="Roboto" panose="02000000000000000000" pitchFamily="2" charset="0"/>
              </a:rPr>
              <a:t>, since it relies on first accumulating a </a:t>
            </a:r>
            <a:r>
              <a:rPr lang="en-US" b="0" i="1" dirty="0">
                <a:solidFill>
                  <a:srgbClr val="000000"/>
                </a:solidFill>
                <a:effectLst/>
                <a:latin typeface="Roboto" panose="02000000000000000000" pitchFamily="2" charset="0"/>
              </a:rPr>
              <a:t>training dataset</a:t>
            </a:r>
            <a:r>
              <a:rPr lang="en-US" b="0" i="0" dirty="0">
                <a:solidFill>
                  <a:srgbClr val="000000"/>
                </a:solidFill>
                <a:effectLst/>
                <a:latin typeface="Roboto" panose="02000000000000000000" pitchFamily="2" charset="0"/>
              </a:rPr>
              <a:t> of labeled images.</a:t>
            </a:r>
          </a:p>
          <a:p>
            <a:endParaRPr lang="en-US" b="0" i="0" dirty="0">
              <a:solidFill>
                <a:srgbClr val="000000"/>
              </a:solidFill>
              <a:effectLst/>
              <a:latin typeface="Roboto" panose="02000000000000000000" pitchFamily="2" charset="0"/>
            </a:endParaRPr>
          </a:p>
          <a:p>
            <a:pPr algn="just">
              <a:spcBef>
                <a:spcPts val="1500"/>
              </a:spcBef>
              <a:spcAft>
                <a:spcPts val="1500"/>
              </a:spcAft>
              <a:buNone/>
            </a:pPr>
            <a:r>
              <a:rPr lang="en-US" b="1" i="0" dirty="0">
                <a:solidFill>
                  <a:srgbClr val="000000"/>
                </a:solidFill>
                <a:effectLst/>
                <a:latin typeface="Roboto" panose="02000000000000000000" pitchFamily="2" charset="0"/>
              </a:rPr>
              <a:t>The image classification pipeline</a:t>
            </a:r>
            <a:r>
              <a:rPr lang="en-US" b="0" i="0" dirty="0">
                <a:solidFill>
                  <a:srgbClr val="000000"/>
                </a:solidFill>
                <a:effectLst/>
                <a:latin typeface="Roboto" panose="02000000000000000000" pitchFamily="2" charset="0"/>
              </a:rPr>
              <a:t>. We’ve seen that the task in Image Classification is to take an array of pixels that represents a single image and assign a label to it. Our complete pipeline can be formalized as follows:</a:t>
            </a:r>
          </a:p>
          <a:p>
            <a:pPr algn="l">
              <a:spcBef>
                <a:spcPts val="1500"/>
              </a:spcBef>
              <a:spcAft>
                <a:spcPts val="1500"/>
              </a:spcAft>
              <a:buFont typeface="Arial" panose="020B0604020202020204" pitchFamily="34" charset="0"/>
              <a:buChar char="•"/>
            </a:pPr>
            <a:r>
              <a:rPr lang="en-US" b="1" i="0" dirty="0">
                <a:solidFill>
                  <a:srgbClr val="000000"/>
                </a:solidFill>
                <a:effectLst/>
                <a:latin typeface="Roboto" panose="02000000000000000000" pitchFamily="2" charset="0"/>
              </a:rPr>
              <a:t>Input:</a:t>
            </a:r>
            <a:r>
              <a:rPr lang="en-US" b="0" i="0" dirty="0">
                <a:solidFill>
                  <a:srgbClr val="000000"/>
                </a:solidFill>
                <a:effectLst/>
                <a:latin typeface="Roboto" panose="02000000000000000000" pitchFamily="2" charset="0"/>
              </a:rPr>
              <a:t> Our input consists of a set of </a:t>
            </a:r>
            <a:r>
              <a:rPr lang="en-US" b="0" i="1" dirty="0">
                <a:solidFill>
                  <a:srgbClr val="000000"/>
                </a:solidFill>
                <a:effectLst/>
                <a:latin typeface="Roboto" panose="02000000000000000000" pitchFamily="2" charset="0"/>
              </a:rPr>
              <a:t>N</a:t>
            </a:r>
            <a:r>
              <a:rPr lang="en-US" b="0" i="0" dirty="0">
                <a:solidFill>
                  <a:srgbClr val="000000"/>
                </a:solidFill>
                <a:effectLst/>
                <a:latin typeface="Roboto" panose="02000000000000000000" pitchFamily="2" charset="0"/>
              </a:rPr>
              <a:t> images, each labeled with one of </a:t>
            </a:r>
            <a:r>
              <a:rPr lang="en-US" b="0" i="1" dirty="0">
                <a:solidFill>
                  <a:srgbClr val="000000"/>
                </a:solidFill>
                <a:effectLst/>
                <a:latin typeface="Roboto" panose="02000000000000000000" pitchFamily="2" charset="0"/>
              </a:rPr>
              <a:t>K</a:t>
            </a:r>
            <a:r>
              <a:rPr lang="en-US" b="0" i="0" dirty="0">
                <a:solidFill>
                  <a:srgbClr val="000000"/>
                </a:solidFill>
                <a:effectLst/>
                <a:latin typeface="Roboto" panose="02000000000000000000" pitchFamily="2" charset="0"/>
              </a:rPr>
              <a:t> different classes. We refer to this data as the </a:t>
            </a:r>
            <a:r>
              <a:rPr lang="en-US" b="0" i="1" dirty="0">
                <a:solidFill>
                  <a:srgbClr val="000000"/>
                </a:solidFill>
                <a:effectLst/>
                <a:latin typeface="Roboto" panose="02000000000000000000" pitchFamily="2" charset="0"/>
              </a:rPr>
              <a:t>training set</a:t>
            </a:r>
            <a:r>
              <a:rPr lang="en-US" b="0" i="0" dirty="0">
                <a:solidFill>
                  <a:srgbClr val="000000"/>
                </a:solidFill>
                <a:effectLst/>
                <a:latin typeface="Roboto" panose="02000000000000000000" pitchFamily="2" charset="0"/>
              </a:rPr>
              <a:t>.</a:t>
            </a:r>
          </a:p>
          <a:p>
            <a:pPr algn="l">
              <a:spcBef>
                <a:spcPts val="1500"/>
              </a:spcBef>
              <a:spcAft>
                <a:spcPts val="1500"/>
              </a:spcAft>
              <a:buFont typeface="Arial" panose="020B0604020202020204" pitchFamily="34" charset="0"/>
              <a:buChar char="•"/>
            </a:pPr>
            <a:r>
              <a:rPr lang="en-US" b="1" i="0" dirty="0">
                <a:solidFill>
                  <a:srgbClr val="000000"/>
                </a:solidFill>
                <a:effectLst/>
                <a:latin typeface="Roboto" panose="02000000000000000000" pitchFamily="2" charset="0"/>
              </a:rPr>
              <a:t>Learning:</a:t>
            </a:r>
            <a:r>
              <a:rPr lang="en-US" b="0" i="0" dirty="0">
                <a:solidFill>
                  <a:srgbClr val="000000"/>
                </a:solidFill>
                <a:effectLst/>
                <a:latin typeface="Roboto" panose="02000000000000000000" pitchFamily="2" charset="0"/>
              </a:rPr>
              <a:t> Our task is to use the training set to learn what every one of the classes looks like. We refer to this step as </a:t>
            </a:r>
            <a:r>
              <a:rPr lang="en-US" b="0" i="1" dirty="0">
                <a:solidFill>
                  <a:srgbClr val="000000"/>
                </a:solidFill>
                <a:effectLst/>
                <a:latin typeface="Roboto" panose="02000000000000000000" pitchFamily="2" charset="0"/>
              </a:rPr>
              <a:t>training a classifier</a:t>
            </a:r>
            <a:r>
              <a:rPr lang="en-US" b="0" i="0" dirty="0">
                <a:solidFill>
                  <a:srgbClr val="000000"/>
                </a:solidFill>
                <a:effectLst/>
                <a:latin typeface="Roboto" panose="02000000000000000000" pitchFamily="2" charset="0"/>
              </a:rPr>
              <a:t>, or </a:t>
            </a:r>
            <a:r>
              <a:rPr lang="en-US" b="0" i="1" dirty="0">
                <a:solidFill>
                  <a:srgbClr val="000000"/>
                </a:solidFill>
                <a:effectLst/>
                <a:latin typeface="Roboto" panose="02000000000000000000" pitchFamily="2" charset="0"/>
              </a:rPr>
              <a:t>learning a model</a:t>
            </a:r>
            <a:r>
              <a:rPr lang="en-US" b="0" i="0" dirty="0">
                <a:solidFill>
                  <a:srgbClr val="000000"/>
                </a:solidFill>
                <a:effectLst/>
                <a:latin typeface="Roboto" panose="02000000000000000000" pitchFamily="2" charset="0"/>
              </a:rPr>
              <a:t>.</a:t>
            </a:r>
          </a:p>
          <a:p>
            <a:pPr algn="l">
              <a:spcBef>
                <a:spcPts val="1500"/>
              </a:spcBef>
              <a:spcAft>
                <a:spcPts val="1500"/>
              </a:spcAft>
              <a:buFont typeface="Arial" panose="020B0604020202020204" pitchFamily="34" charset="0"/>
              <a:buChar char="•"/>
            </a:pPr>
            <a:r>
              <a:rPr lang="en-US" b="1" i="0" dirty="0">
                <a:solidFill>
                  <a:srgbClr val="000000"/>
                </a:solidFill>
                <a:effectLst/>
                <a:latin typeface="Roboto" panose="02000000000000000000" pitchFamily="2" charset="0"/>
              </a:rPr>
              <a:t>Evaluation:</a:t>
            </a:r>
            <a:r>
              <a:rPr lang="en-US" b="0" i="0" dirty="0">
                <a:solidFill>
                  <a:srgbClr val="000000"/>
                </a:solidFill>
                <a:effectLst/>
                <a:latin typeface="Roboto" panose="02000000000000000000" pitchFamily="2" charset="0"/>
              </a:rPr>
              <a:t> In the end, we evaluate the quality of the classifier by asking it to predict labels for a new set of images that it has never seen before. We will then compare the true labels of these images to the ones predicted by the classifier. Intuitively, we’re hoping that a lot of the predictions match up with the true answers (which we call the </a:t>
            </a:r>
            <a:r>
              <a:rPr lang="en-US" b="0" i="1" dirty="0">
                <a:solidFill>
                  <a:srgbClr val="000000"/>
                </a:solidFill>
                <a:effectLst/>
                <a:latin typeface="Roboto" panose="02000000000000000000" pitchFamily="2" charset="0"/>
              </a:rPr>
              <a:t>ground truth</a:t>
            </a:r>
            <a:r>
              <a:rPr lang="en-US" b="0" i="0" dirty="0">
                <a:solidFill>
                  <a:srgbClr val="000000"/>
                </a:solidFill>
                <a:effectLst/>
                <a:latin typeface="Roboto" panose="02000000000000000000" pitchFamily="2" charset="0"/>
              </a:rPr>
              <a:t>).</a:t>
            </a:r>
          </a:p>
          <a:p>
            <a:endParaRPr lang="en-GB" dirty="0"/>
          </a:p>
        </p:txBody>
      </p:sp>
      <p:sp>
        <p:nvSpPr>
          <p:cNvPr id="4" name="Slide Number Placeholder 3"/>
          <p:cNvSpPr>
            <a:spLocks noGrp="1"/>
          </p:cNvSpPr>
          <p:nvPr>
            <p:ph type="sldNum" sz="quarter" idx="5"/>
          </p:nvPr>
        </p:nvSpPr>
        <p:spPr/>
        <p:txBody>
          <a:bodyPr/>
          <a:lstStyle/>
          <a:p>
            <a:fld id="{14445CCA-05FA-4DB1-BF99-03C02C555A00}" type="slidenum">
              <a:rPr lang="en-US" smtClean="0"/>
              <a:t>9</a:t>
            </a:fld>
            <a:endParaRPr lang="en-US"/>
          </a:p>
        </p:txBody>
      </p:sp>
    </p:spTree>
    <p:extLst>
      <p:ext uri="{BB962C8B-B14F-4D97-AF65-F5344CB8AC3E}">
        <p14:creationId xmlns:p14="http://schemas.microsoft.com/office/powerpoint/2010/main" val="1995094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Convolutional Neural Networks are a form of Feedforward Neural Networks</a:t>
            </a:r>
          </a:p>
          <a:p>
            <a:r>
              <a:rPr lang="en-US" dirty="0"/>
              <a:t>The first part consists of convolutional and max-pooling layers which act as the feature extractor</a:t>
            </a:r>
          </a:p>
          <a:p>
            <a:endParaRPr lang="en-US" dirty="0"/>
          </a:p>
          <a:p>
            <a:r>
              <a:rPr lang="en-US" dirty="0"/>
              <a:t>In the above diagram, the input is fed to the network of stacked Conv, Pool and Dense layers</a:t>
            </a:r>
          </a:p>
          <a:p>
            <a:r>
              <a:rPr lang="en-US" dirty="0"/>
              <a:t>The second part consists of the fully connected layer which performs non-linear transformations of the extracted features and acts as the classifier</a:t>
            </a:r>
          </a:p>
          <a:p>
            <a:pPr lvl="1"/>
            <a:r>
              <a:rPr lang="en-US" dirty="0"/>
              <a:t>The output can be a </a:t>
            </a:r>
            <a:r>
              <a:rPr lang="en-US" dirty="0" err="1"/>
              <a:t>softmax</a:t>
            </a:r>
            <a:r>
              <a:rPr lang="en-US" dirty="0"/>
              <a:t> layer indicating whether there is a cat or something else. You can also have a sigmoid layer to give you a probability of the image being a cat</a:t>
            </a:r>
          </a:p>
          <a:p>
            <a:endParaRPr lang="en-GB" dirty="0"/>
          </a:p>
        </p:txBody>
      </p:sp>
      <p:sp>
        <p:nvSpPr>
          <p:cNvPr id="4" name="Slide Number Placeholder 3"/>
          <p:cNvSpPr>
            <a:spLocks noGrp="1"/>
          </p:cNvSpPr>
          <p:nvPr>
            <p:ph type="sldNum" sz="quarter" idx="5"/>
          </p:nvPr>
        </p:nvSpPr>
        <p:spPr/>
        <p:txBody>
          <a:bodyPr/>
          <a:lstStyle/>
          <a:p>
            <a:fld id="{14445CCA-05FA-4DB1-BF99-03C02C555A00}" type="slidenum">
              <a:rPr lang="en-US" smtClean="0"/>
              <a:t>16</a:t>
            </a:fld>
            <a:endParaRPr lang="en-US"/>
          </a:p>
        </p:txBody>
      </p:sp>
    </p:spTree>
    <p:extLst>
      <p:ext uri="{BB962C8B-B14F-4D97-AF65-F5344CB8AC3E}">
        <p14:creationId xmlns:p14="http://schemas.microsoft.com/office/powerpoint/2010/main" val="335337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Figure : Max pool layer with filter size 2×2 and stride 2 is shown. The output is the max value in a 2×2 region shown using encircled digits.</a:t>
            </a:r>
          </a:p>
          <a:p>
            <a:r>
              <a:rPr lang="en-US" sz="1200" b="0" i="0" kern="1200" dirty="0">
                <a:solidFill>
                  <a:schemeClr val="tx1"/>
                </a:solidFill>
                <a:effectLst/>
                <a:latin typeface="+mn-lt"/>
                <a:ea typeface="+mn-ea"/>
                <a:cs typeface="+mn-cs"/>
              </a:rPr>
              <a:t>The most common pooling operation is done with the filter of size 2×2 with a stride of 2. It essentially reduces the size of input by half.</a:t>
            </a:r>
          </a:p>
          <a:p>
            <a:endParaRPr lang="en-US" dirty="0"/>
          </a:p>
        </p:txBody>
      </p:sp>
      <p:sp>
        <p:nvSpPr>
          <p:cNvPr id="4" name="Slide Number Placeholder 3"/>
          <p:cNvSpPr>
            <a:spLocks noGrp="1"/>
          </p:cNvSpPr>
          <p:nvPr>
            <p:ph type="sldNum" sz="quarter" idx="5"/>
          </p:nvPr>
        </p:nvSpPr>
        <p:spPr/>
        <p:txBody>
          <a:bodyPr/>
          <a:lstStyle/>
          <a:p>
            <a:fld id="{14445CCA-05FA-4DB1-BF99-03C02C555A00}" type="slidenum">
              <a:rPr lang="en-US" smtClean="0"/>
              <a:t>27</a:t>
            </a:fld>
            <a:endParaRPr lang="en-US"/>
          </a:p>
        </p:txBody>
      </p:sp>
    </p:spTree>
    <p:extLst>
      <p:ext uri="{BB962C8B-B14F-4D97-AF65-F5344CB8AC3E}">
        <p14:creationId xmlns:p14="http://schemas.microsoft.com/office/powerpoint/2010/main" val="298092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Xavier uniform initializer.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draws samples from a uniform distribution within limit obtained using the number of input units and the number of output units in the weight tensor</a:t>
            </a:r>
          </a:p>
          <a:p>
            <a:endParaRPr lang="en-US" dirty="0"/>
          </a:p>
        </p:txBody>
      </p:sp>
      <p:sp>
        <p:nvSpPr>
          <p:cNvPr id="4" name="Slide Number Placeholder 3"/>
          <p:cNvSpPr>
            <a:spLocks noGrp="1"/>
          </p:cNvSpPr>
          <p:nvPr>
            <p:ph type="sldNum" sz="quarter" idx="5"/>
          </p:nvPr>
        </p:nvSpPr>
        <p:spPr/>
        <p:txBody>
          <a:bodyPr/>
          <a:lstStyle/>
          <a:p>
            <a:fld id="{14445CCA-05FA-4DB1-BF99-03C02C555A00}" type="slidenum">
              <a:rPr lang="en-US" smtClean="0"/>
              <a:t>33</a:t>
            </a:fld>
            <a:endParaRPr lang="en-US"/>
          </a:p>
        </p:txBody>
      </p:sp>
    </p:spTree>
    <p:extLst>
      <p:ext uri="{BB962C8B-B14F-4D97-AF65-F5344CB8AC3E}">
        <p14:creationId xmlns:p14="http://schemas.microsoft.com/office/powerpoint/2010/main" val="3577595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4445CCA-05FA-4DB1-BF99-03C02C555A00}" type="slidenum">
              <a:rPr lang="en-US" smtClean="0"/>
              <a:t>44</a:t>
            </a:fld>
            <a:endParaRPr lang="en-US"/>
          </a:p>
        </p:txBody>
      </p:sp>
    </p:spTree>
    <p:extLst>
      <p:ext uri="{BB962C8B-B14F-4D97-AF65-F5344CB8AC3E}">
        <p14:creationId xmlns:p14="http://schemas.microsoft.com/office/powerpoint/2010/main" val="895418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A9AFF-5DD2-4B8E-855D-F3A25E8C9B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FCDD79-AB8E-420F-A61F-7F13097CCA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F02314-5CCC-41D9-A06E-2A3C8B9F2424}"/>
              </a:ext>
            </a:extLst>
          </p:cNvPr>
          <p:cNvSpPr>
            <a:spLocks noGrp="1"/>
          </p:cNvSpPr>
          <p:nvPr>
            <p:ph type="dt" sz="half" idx="10"/>
          </p:nvPr>
        </p:nvSpPr>
        <p:spPr/>
        <p:txBody>
          <a:bodyPr/>
          <a:lstStyle/>
          <a:p>
            <a:fld id="{C61C2DC3-1D93-40E5-9D35-4B2AC3198444}" type="datetimeFigureOut">
              <a:rPr lang="en-US" smtClean="0"/>
              <a:t>3/11/2025</a:t>
            </a:fld>
            <a:endParaRPr lang="en-US"/>
          </a:p>
        </p:txBody>
      </p:sp>
      <p:sp>
        <p:nvSpPr>
          <p:cNvPr id="5" name="Footer Placeholder 4">
            <a:extLst>
              <a:ext uri="{FF2B5EF4-FFF2-40B4-BE49-F238E27FC236}">
                <a16:creationId xmlns:a16="http://schemas.microsoft.com/office/drawing/2014/main" id="{0F81C22B-C4F3-40E0-8DA7-C778247EA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58C94-CD76-4220-A8A7-EED92208E9FC}"/>
              </a:ext>
            </a:extLst>
          </p:cNvPr>
          <p:cNvSpPr>
            <a:spLocks noGrp="1"/>
          </p:cNvSpPr>
          <p:nvPr>
            <p:ph type="sldNum" sz="quarter" idx="12"/>
          </p:nvPr>
        </p:nvSpPr>
        <p:spPr/>
        <p:txBody>
          <a:bodyPr/>
          <a:lstStyle/>
          <a:p>
            <a:fld id="{78E2B3B8-B348-4AAE-95B3-D3E6ED06F7F8}" type="slidenum">
              <a:rPr lang="en-US" smtClean="0"/>
              <a:t>‹#›</a:t>
            </a:fld>
            <a:endParaRPr lang="en-US"/>
          </a:p>
        </p:txBody>
      </p:sp>
    </p:spTree>
    <p:extLst>
      <p:ext uri="{BB962C8B-B14F-4D97-AF65-F5344CB8AC3E}">
        <p14:creationId xmlns:p14="http://schemas.microsoft.com/office/powerpoint/2010/main" val="24549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E9DBA-96CE-4796-87BB-F2CAEF7D92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D5F599-EEB2-499F-BADA-12C60E21DF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83C0DE-586B-4DA6-8527-DAB5482CDD18}"/>
              </a:ext>
            </a:extLst>
          </p:cNvPr>
          <p:cNvSpPr>
            <a:spLocks noGrp="1"/>
          </p:cNvSpPr>
          <p:nvPr>
            <p:ph type="dt" sz="half" idx="10"/>
          </p:nvPr>
        </p:nvSpPr>
        <p:spPr/>
        <p:txBody>
          <a:bodyPr/>
          <a:lstStyle/>
          <a:p>
            <a:fld id="{C61C2DC3-1D93-40E5-9D35-4B2AC3198444}" type="datetimeFigureOut">
              <a:rPr lang="en-US" smtClean="0"/>
              <a:t>3/11/2025</a:t>
            </a:fld>
            <a:endParaRPr lang="en-US"/>
          </a:p>
        </p:txBody>
      </p:sp>
      <p:sp>
        <p:nvSpPr>
          <p:cNvPr id="5" name="Footer Placeholder 4">
            <a:extLst>
              <a:ext uri="{FF2B5EF4-FFF2-40B4-BE49-F238E27FC236}">
                <a16:creationId xmlns:a16="http://schemas.microsoft.com/office/drawing/2014/main" id="{BA1A5417-999B-4AA9-9CEC-5AD2864B5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F93CC-1F50-400B-A3A8-3C4C99526AA7}"/>
              </a:ext>
            </a:extLst>
          </p:cNvPr>
          <p:cNvSpPr>
            <a:spLocks noGrp="1"/>
          </p:cNvSpPr>
          <p:nvPr>
            <p:ph type="sldNum" sz="quarter" idx="12"/>
          </p:nvPr>
        </p:nvSpPr>
        <p:spPr/>
        <p:txBody>
          <a:bodyPr/>
          <a:lstStyle/>
          <a:p>
            <a:fld id="{78E2B3B8-B348-4AAE-95B3-D3E6ED06F7F8}" type="slidenum">
              <a:rPr lang="en-US" smtClean="0"/>
              <a:t>‹#›</a:t>
            </a:fld>
            <a:endParaRPr lang="en-US"/>
          </a:p>
        </p:txBody>
      </p:sp>
    </p:spTree>
    <p:extLst>
      <p:ext uri="{BB962C8B-B14F-4D97-AF65-F5344CB8AC3E}">
        <p14:creationId xmlns:p14="http://schemas.microsoft.com/office/powerpoint/2010/main" val="4252610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940ACE-F362-49F5-975C-39707DD0EA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751C16-48A9-4ABD-9080-B5D36FCC45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40A820-5D99-4CDD-A5AE-1E04311FD4FA}"/>
              </a:ext>
            </a:extLst>
          </p:cNvPr>
          <p:cNvSpPr>
            <a:spLocks noGrp="1"/>
          </p:cNvSpPr>
          <p:nvPr>
            <p:ph type="dt" sz="half" idx="10"/>
          </p:nvPr>
        </p:nvSpPr>
        <p:spPr/>
        <p:txBody>
          <a:bodyPr/>
          <a:lstStyle/>
          <a:p>
            <a:fld id="{C61C2DC3-1D93-40E5-9D35-4B2AC3198444}" type="datetimeFigureOut">
              <a:rPr lang="en-US" smtClean="0"/>
              <a:t>3/11/2025</a:t>
            </a:fld>
            <a:endParaRPr lang="en-US"/>
          </a:p>
        </p:txBody>
      </p:sp>
      <p:sp>
        <p:nvSpPr>
          <p:cNvPr id="5" name="Footer Placeholder 4">
            <a:extLst>
              <a:ext uri="{FF2B5EF4-FFF2-40B4-BE49-F238E27FC236}">
                <a16:creationId xmlns:a16="http://schemas.microsoft.com/office/drawing/2014/main" id="{A9DAC844-F87C-46A0-9FAE-7C678CB736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21A97C-8ACD-4C48-9AC4-1E1AF516A60F}"/>
              </a:ext>
            </a:extLst>
          </p:cNvPr>
          <p:cNvSpPr>
            <a:spLocks noGrp="1"/>
          </p:cNvSpPr>
          <p:nvPr>
            <p:ph type="sldNum" sz="quarter" idx="12"/>
          </p:nvPr>
        </p:nvSpPr>
        <p:spPr/>
        <p:txBody>
          <a:bodyPr/>
          <a:lstStyle/>
          <a:p>
            <a:fld id="{78E2B3B8-B348-4AAE-95B3-D3E6ED06F7F8}" type="slidenum">
              <a:rPr lang="en-US" smtClean="0"/>
              <a:t>‹#›</a:t>
            </a:fld>
            <a:endParaRPr lang="en-US"/>
          </a:p>
        </p:txBody>
      </p:sp>
    </p:spTree>
    <p:extLst>
      <p:ext uri="{BB962C8B-B14F-4D97-AF65-F5344CB8AC3E}">
        <p14:creationId xmlns:p14="http://schemas.microsoft.com/office/powerpoint/2010/main" val="1351512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F716-47AE-42F0-93C6-FE7D86634B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4144D-8961-4F7F-B78D-DB1A192CE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E566B7-D0B7-4F1A-B28F-55611D9AB53E}"/>
              </a:ext>
            </a:extLst>
          </p:cNvPr>
          <p:cNvSpPr>
            <a:spLocks noGrp="1"/>
          </p:cNvSpPr>
          <p:nvPr>
            <p:ph type="dt" sz="half" idx="10"/>
          </p:nvPr>
        </p:nvSpPr>
        <p:spPr/>
        <p:txBody>
          <a:bodyPr/>
          <a:lstStyle/>
          <a:p>
            <a:fld id="{C61C2DC3-1D93-40E5-9D35-4B2AC3198444}" type="datetimeFigureOut">
              <a:rPr lang="en-US" smtClean="0"/>
              <a:t>3/11/2025</a:t>
            </a:fld>
            <a:endParaRPr lang="en-US"/>
          </a:p>
        </p:txBody>
      </p:sp>
      <p:sp>
        <p:nvSpPr>
          <p:cNvPr id="5" name="Footer Placeholder 4">
            <a:extLst>
              <a:ext uri="{FF2B5EF4-FFF2-40B4-BE49-F238E27FC236}">
                <a16:creationId xmlns:a16="http://schemas.microsoft.com/office/drawing/2014/main" id="{62AAB276-CCD1-4924-99EA-B3B3F16F89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15EC0-D337-4E90-9F46-36731F5A3E89}"/>
              </a:ext>
            </a:extLst>
          </p:cNvPr>
          <p:cNvSpPr>
            <a:spLocks noGrp="1"/>
          </p:cNvSpPr>
          <p:nvPr>
            <p:ph type="sldNum" sz="quarter" idx="12"/>
          </p:nvPr>
        </p:nvSpPr>
        <p:spPr/>
        <p:txBody>
          <a:bodyPr/>
          <a:lstStyle/>
          <a:p>
            <a:fld id="{78E2B3B8-B348-4AAE-95B3-D3E6ED06F7F8}" type="slidenum">
              <a:rPr lang="en-US" smtClean="0"/>
              <a:t>‹#›</a:t>
            </a:fld>
            <a:endParaRPr lang="en-US"/>
          </a:p>
        </p:txBody>
      </p:sp>
    </p:spTree>
    <p:extLst>
      <p:ext uri="{BB962C8B-B14F-4D97-AF65-F5344CB8AC3E}">
        <p14:creationId xmlns:p14="http://schemas.microsoft.com/office/powerpoint/2010/main" val="4283067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FE2E1-EAB9-4746-861C-4D89663FAD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12F595-A65F-4AEC-B4E7-3F29A56D0E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B70E00-272B-4233-9883-1AA77DEE387A}"/>
              </a:ext>
            </a:extLst>
          </p:cNvPr>
          <p:cNvSpPr>
            <a:spLocks noGrp="1"/>
          </p:cNvSpPr>
          <p:nvPr>
            <p:ph type="dt" sz="half" idx="10"/>
          </p:nvPr>
        </p:nvSpPr>
        <p:spPr/>
        <p:txBody>
          <a:bodyPr/>
          <a:lstStyle/>
          <a:p>
            <a:fld id="{C61C2DC3-1D93-40E5-9D35-4B2AC3198444}" type="datetimeFigureOut">
              <a:rPr lang="en-US" smtClean="0"/>
              <a:t>3/11/2025</a:t>
            </a:fld>
            <a:endParaRPr lang="en-US"/>
          </a:p>
        </p:txBody>
      </p:sp>
      <p:sp>
        <p:nvSpPr>
          <p:cNvPr id="5" name="Footer Placeholder 4">
            <a:extLst>
              <a:ext uri="{FF2B5EF4-FFF2-40B4-BE49-F238E27FC236}">
                <a16:creationId xmlns:a16="http://schemas.microsoft.com/office/drawing/2014/main" id="{D1806D37-7475-4925-BABA-5AFB1DD19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B1B53C-6A89-4B25-B6E3-E775939A8CB3}"/>
              </a:ext>
            </a:extLst>
          </p:cNvPr>
          <p:cNvSpPr>
            <a:spLocks noGrp="1"/>
          </p:cNvSpPr>
          <p:nvPr>
            <p:ph type="sldNum" sz="quarter" idx="12"/>
          </p:nvPr>
        </p:nvSpPr>
        <p:spPr/>
        <p:txBody>
          <a:bodyPr/>
          <a:lstStyle/>
          <a:p>
            <a:fld id="{78E2B3B8-B348-4AAE-95B3-D3E6ED06F7F8}" type="slidenum">
              <a:rPr lang="en-US" smtClean="0"/>
              <a:t>‹#›</a:t>
            </a:fld>
            <a:endParaRPr lang="en-US"/>
          </a:p>
        </p:txBody>
      </p:sp>
    </p:spTree>
    <p:extLst>
      <p:ext uri="{BB962C8B-B14F-4D97-AF65-F5344CB8AC3E}">
        <p14:creationId xmlns:p14="http://schemas.microsoft.com/office/powerpoint/2010/main" val="4284917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E08A-7278-4DF5-BB3B-6BDA37B3A0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3EC8D3-7AC7-41A8-ACF8-6778469685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A4026E-5F71-4F84-AFEE-426C63424A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90A9D6-C543-47C7-9C3A-C9448F92A04A}"/>
              </a:ext>
            </a:extLst>
          </p:cNvPr>
          <p:cNvSpPr>
            <a:spLocks noGrp="1"/>
          </p:cNvSpPr>
          <p:nvPr>
            <p:ph type="dt" sz="half" idx="10"/>
          </p:nvPr>
        </p:nvSpPr>
        <p:spPr/>
        <p:txBody>
          <a:bodyPr/>
          <a:lstStyle/>
          <a:p>
            <a:fld id="{C61C2DC3-1D93-40E5-9D35-4B2AC3198444}" type="datetimeFigureOut">
              <a:rPr lang="en-US" smtClean="0"/>
              <a:t>3/11/2025</a:t>
            </a:fld>
            <a:endParaRPr lang="en-US"/>
          </a:p>
        </p:txBody>
      </p:sp>
      <p:sp>
        <p:nvSpPr>
          <p:cNvPr id="6" name="Footer Placeholder 5">
            <a:extLst>
              <a:ext uri="{FF2B5EF4-FFF2-40B4-BE49-F238E27FC236}">
                <a16:creationId xmlns:a16="http://schemas.microsoft.com/office/drawing/2014/main" id="{969DF541-A02D-477D-A1CA-7E2427187B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6646E-D86B-475E-882F-130B7A023D4A}"/>
              </a:ext>
            </a:extLst>
          </p:cNvPr>
          <p:cNvSpPr>
            <a:spLocks noGrp="1"/>
          </p:cNvSpPr>
          <p:nvPr>
            <p:ph type="sldNum" sz="quarter" idx="12"/>
          </p:nvPr>
        </p:nvSpPr>
        <p:spPr/>
        <p:txBody>
          <a:bodyPr/>
          <a:lstStyle/>
          <a:p>
            <a:fld id="{78E2B3B8-B348-4AAE-95B3-D3E6ED06F7F8}" type="slidenum">
              <a:rPr lang="en-US" smtClean="0"/>
              <a:t>‹#›</a:t>
            </a:fld>
            <a:endParaRPr lang="en-US"/>
          </a:p>
        </p:txBody>
      </p:sp>
    </p:spTree>
    <p:extLst>
      <p:ext uri="{BB962C8B-B14F-4D97-AF65-F5344CB8AC3E}">
        <p14:creationId xmlns:p14="http://schemas.microsoft.com/office/powerpoint/2010/main" val="900839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5D65-0159-4A33-9297-3DADF49CFA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5D9C88-1AC7-44E0-A7E1-8457F4918E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D0480A-6081-4650-A7AE-DB0F202C4A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489165-1906-41E6-A9FC-2D34C62F1D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9A7F8B-090E-4A45-9BEE-612F47E18F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CCA25E-EE92-4852-B236-66C980B56A63}"/>
              </a:ext>
            </a:extLst>
          </p:cNvPr>
          <p:cNvSpPr>
            <a:spLocks noGrp="1"/>
          </p:cNvSpPr>
          <p:nvPr>
            <p:ph type="dt" sz="half" idx="10"/>
          </p:nvPr>
        </p:nvSpPr>
        <p:spPr/>
        <p:txBody>
          <a:bodyPr/>
          <a:lstStyle/>
          <a:p>
            <a:fld id="{C61C2DC3-1D93-40E5-9D35-4B2AC3198444}" type="datetimeFigureOut">
              <a:rPr lang="en-US" smtClean="0"/>
              <a:t>3/11/2025</a:t>
            </a:fld>
            <a:endParaRPr lang="en-US"/>
          </a:p>
        </p:txBody>
      </p:sp>
      <p:sp>
        <p:nvSpPr>
          <p:cNvPr id="8" name="Footer Placeholder 7">
            <a:extLst>
              <a:ext uri="{FF2B5EF4-FFF2-40B4-BE49-F238E27FC236}">
                <a16:creationId xmlns:a16="http://schemas.microsoft.com/office/drawing/2014/main" id="{488826D2-7D16-4685-9C04-568DB6DFCE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F6CFC7-AAC9-44B3-B5F8-AE3A6FE9CA46}"/>
              </a:ext>
            </a:extLst>
          </p:cNvPr>
          <p:cNvSpPr>
            <a:spLocks noGrp="1"/>
          </p:cNvSpPr>
          <p:nvPr>
            <p:ph type="sldNum" sz="quarter" idx="12"/>
          </p:nvPr>
        </p:nvSpPr>
        <p:spPr/>
        <p:txBody>
          <a:bodyPr/>
          <a:lstStyle/>
          <a:p>
            <a:fld id="{78E2B3B8-B348-4AAE-95B3-D3E6ED06F7F8}" type="slidenum">
              <a:rPr lang="en-US" smtClean="0"/>
              <a:t>‹#›</a:t>
            </a:fld>
            <a:endParaRPr lang="en-US"/>
          </a:p>
        </p:txBody>
      </p:sp>
    </p:spTree>
    <p:extLst>
      <p:ext uri="{BB962C8B-B14F-4D97-AF65-F5344CB8AC3E}">
        <p14:creationId xmlns:p14="http://schemas.microsoft.com/office/powerpoint/2010/main" val="3534671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08B3F-3944-470C-A58D-6C4C0DAEEE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65137C-C5A1-4FF0-81A6-FE6AB74918F4}"/>
              </a:ext>
            </a:extLst>
          </p:cNvPr>
          <p:cNvSpPr>
            <a:spLocks noGrp="1"/>
          </p:cNvSpPr>
          <p:nvPr>
            <p:ph type="dt" sz="half" idx="10"/>
          </p:nvPr>
        </p:nvSpPr>
        <p:spPr/>
        <p:txBody>
          <a:bodyPr/>
          <a:lstStyle/>
          <a:p>
            <a:fld id="{C61C2DC3-1D93-40E5-9D35-4B2AC3198444}" type="datetimeFigureOut">
              <a:rPr lang="en-US" smtClean="0"/>
              <a:t>3/11/2025</a:t>
            </a:fld>
            <a:endParaRPr lang="en-US"/>
          </a:p>
        </p:txBody>
      </p:sp>
      <p:sp>
        <p:nvSpPr>
          <p:cNvPr id="4" name="Footer Placeholder 3">
            <a:extLst>
              <a:ext uri="{FF2B5EF4-FFF2-40B4-BE49-F238E27FC236}">
                <a16:creationId xmlns:a16="http://schemas.microsoft.com/office/drawing/2014/main" id="{D351A317-2738-4F43-9860-1D6139CE07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6339D0-F430-4140-9BC3-59E06CFB8DCF}"/>
              </a:ext>
            </a:extLst>
          </p:cNvPr>
          <p:cNvSpPr>
            <a:spLocks noGrp="1"/>
          </p:cNvSpPr>
          <p:nvPr>
            <p:ph type="sldNum" sz="quarter" idx="12"/>
          </p:nvPr>
        </p:nvSpPr>
        <p:spPr/>
        <p:txBody>
          <a:bodyPr/>
          <a:lstStyle/>
          <a:p>
            <a:fld id="{78E2B3B8-B348-4AAE-95B3-D3E6ED06F7F8}" type="slidenum">
              <a:rPr lang="en-US" smtClean="0"/>
              <a:t>‹#›</a:t>
            </a:fld>
            <a:endParaRPr lang="en-US"/>
          </a:p>
        </p:txBody>
      </p:sp>
    </p:spTree>
    <p:extLst>
      <p:ext uri="{BB962C8B-B14F-4D97-AF65-F5344CB8AC3E}">
        <p14:creationId xmlns:p14="http://schemas.microsoft.com/office/powerpoint/2010/main" val="2428376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69E5D9-30DF-43E8-9C3F-DEDBB586BAAE}"/>
              </a:ext>
            </a:extLst>
          </p:cNvPr>
          <p:cNvSpPr>
            <a:spLocks noGrp="1"/>
          </p:cNvSpPr>
          <p:nvPr>
            <p:ph type="dt" sz="half" idx="10"/>
          </p:nvPr>
        </p:nvSpPr>
        <p:spPr/>
        <p:txBody>
          <a:bodyPr/>
          <a:lstStyle/>
          <a:p>
            <a:fld id="{C61C2DC3-1D93-40E5-9D35-4B2AC3198444}" type="datetimeFigureOut">
              <a:rPr lang="en-US" smtClean="0"/>
              <a:t>3/11/2025</a:t>
            </a:fld>
            <a:endParaRPr lang="en-US"/>
          </a:p>
        </p:txBody>
      </p:sp>
      <p:sp>
        <p:nvSpPr>
          <p:cNvPr id="3" name="Footer Placeholder 2">
            <a:extLst>
              <a:ext uri="{FF2B5EF4-FFF2-40B4-BE49-F238E27FC236}">
                <a16:creationId xmlns:a16="http://schemas.microsoft.com/office/drawing/2014/main" id="{E0DC3168-1EF9-444F-AD64-EA89DF62E9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4BF5E6-9A44-40F0-846E-7E44D4FF8017}"/>
              </a:ext>
            </a:extLst>
          </p:cNvPr>
          <p:cNvSpPr>
            <a:spLocks noGrp="1"/>
          </p:cNvSpPr>
          <p:nvPr>
            <p:ph type="sldNum" sz="quarter" idx="12"/>
          </p:nvPr>
        </p:nvSpPr>
        <p:spPr/>
        <p:txBody>
          <a:bodyPr/>
          <a:lstStyle/>
          <a:p>
            <a:fld id="{78E2B3B8-B348-4AAE-95B3-D3E6ED06F7F8}" type="slidenum">
              <a:rPr lang="en-US" smtClean="0"/>
              <a:t>‹#›</a:t>
            </a:fld>
            <a:endParaRPr lang="en-US"/>
          </a:p>
        </p:txBody>
      </p:sp>
    </p:spTree>
    <p:extLst>
      <p:ext uri="{BB962C8B-B14F-4D97-AF65-F5344CB8AC3E}">
        <p14:creationId xmlns:p14="http://schemas.microsoft.com/office/powerpoint/2010/main" val="2344070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8DB92-0A45-4E71-9810-F0B89620F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2C894C-7A9D-407B-AF12-5AF4DB4A06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710ACB-02DC-446D-8969-585D4C3116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15B1CE-0CB3-4051-9E1A-A43AD1E792FB}"/>
              </a:ext>
            </a:extLst>
          </p:cNvPr>
          <p:cNvSpPr>
            <a:spLocks noGrp="1"/>
          </p:cNvSpPr>
          <p:nvPr>
            <p:ph type="dt" sz="half" idx="10"/>
          </p:nvPr>
        </p:nvSpPr>
        <p:spPr/>
        <p:txBody>
          <a:bodyPr/>
          <a:lstStyle/>
          <a:p>
            <a:fld id="{C61C2DC3-1D93-40E5-9D35-4B2AC3198444}" type="datetimeFigureOut">
              <a:rPr lang="en-US" smtClean="0"/>
              <a:t>3/11/2025</a:t>
            </a:fld>
            <a:endParaRPr lang="en-US"/>
          </a:p>
        </p:txBody>
      </p:sp>
      <p:sp>
        <p:nvSpPr>
          <p:cNvPr id="6" name="Footer Placeholder 5">
            <a:extLst>
              <a:ext uri="{FF2B5EF4-FFF2-40B4-BE49-F238E27FC236}">
                <a16:creationId xmlns:a16="http://schemas.microsoft.com/office/drawing/2014/main" id="{8151D93D-C668-40E3-9479-BCEF65594A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1AB890-88A1-4891-948C-506EFC7C1993}"/>
              </a:ext>
            </a:extLst>
          </p:cNvPr>
          <p:cNvSpPr>
            <a:spLocks noGrp="1"/>
          </p:cNvSpPr>
          <p:nvPr>
            <p:ph type="sldNum" sz="quarter" idx="12"/>
          </p:nvPr>
        </p:nvSpPr>
        <p:spPr/>
        <p:txBody>
          <a:bodyPr/>
          <a:lstStyle/>
          <a:p>
            <a:fld id="{78E2B3B8-B348-4AAE-95B3-D3E6ED06F7F8}" type="slidenum">
              <a:rPr lang="en-US" smtClean="0"/>
              <a:t>‹#›</a:t>
            </a:fld>
            <a:endParaRPr lang="en-US"/>
          </a:p>
        </p:txBody>
      </p:sp>
    </p:spTree>
    <p:extLst>
      <p:ext uri="{BB962C8B-B14F-4D97-AF65-F5344CB8AC3E}">
        <p14:creationId xmlns:p14="http://schemas.microsoft.com/office/powerpoint/2010/main" val="4140542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F167A-9EA4-4AF7-A238-DE81C783E5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9DA46A-8B84-4C1F-9B37-348EAD0D9E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7B8107-FE22-4B67-AB22-9746170681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DAA4DD-13EF-4FCF-8F7B-B559E09B0F29}"/>
              </a:ext>
            </a:extLst>
          </p:cNvPr>
          <p:cNvSpPr>
            <a:spLocks noGrp="1"/>
          </p:cNvSpPr>
          <p:nvPr>
            <p:ph type="dt" sz="half" idx="10"/>
          </p:nvPr>
        </p:nvSpPr>
        <p:spPr/>
        <p:txBody>
          <a:bodyPr/>
          <a:lstStyle/>
          <a:p>
            <a:fld id="{C61C2DC3-1D93-40E5-9D35-4B2AC3198444}" type="datetimeFigureOut">
              <a:rPr lang="en-US" smtClean="0"/>
              <a:t>3/11/2025</a:t>
            </a:fld>
            <a:endParaRPr lang="en-US"/>
          </a:p>
        </p:txBody>
      </p:sp>
      <p:sp>
        <p:nvSpPr>
          <p:cNvPr id="6" name="Footer Placeholder 5">
            <a:extLst>
              <a:ext uri="{FF2B5EF4-FFF2-40B4-BE49-F238E27FC236}">
                <a16:creationId xmlns:a16="http://schemas.microsoft.com/office/drawing/2014/main" id="{A04C6145-0B60-4E28-8D58-F0FA51748B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F3B31C-C123-4574-B41C-631252378373}"/>
              </a:ext>
            </a:extLst>
          </p:cNvPr>
          <p:cNvSpPr>
            <a:spLocks noGrp="1"/>
          </p:cNvSpPr>
          <p:nvPr>
            <p:ph type="sldNum" sz="quarter" idx="12"/>
          </p:nvPr>
        </p:nvSpPr>
        <p:spPr/>
        <p:txBody>
          <a:bodyPr/>
          <a:lstStyle/>
          <a:p>
            <a:fld id="{78E2B3B8-B348-4AAE-95B3-D3E6ED06F7F8}" type="slidenum">
              <a:rPr lang="en-US" smtClean="0"/>
              <a:t>‹#›</a:t>
            </a:fld>
            <a:endParaRPr lang="en-US"/>
          </a:p>
        </p:txBody>
      </p:sp>
    </p:spTree>
    <p:extLst>
      <p:ext uri="{BB962C8B-B14F-4D97-AF65-F5344CB8AC3E}">
        <p14:creationId xmlns:p14="http://schemas.microsoft.com/office/powerpoint/2010/main" val="1392864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0836F8-7D8C-4840-891D-569AECDE13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572ED5-34AA-4605-911A-8CCA28ECB2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E264FB-5DBA-4020-939C-0B66C6BE45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1C2DC3-1D93-40E5-9D35-4B2AC3198444}" type="datetimeFigureOut">
              <a:rPr lang="en-US" smtClean="0"/>
              <a:t>3/11/2025</a:t>
            </a:fld>
            <a:endParaRPr lang="en-US"/>
          </a:p>
        </p:txBody>
      </p:sp>
      <p:sp>
        <p:nvSpPr>
          <p:cNvPr id="5" name="Footer Placeholder 4">
            <a:extLst>
              <a:ext uri="{FF2B5EF4-FFF2-40B4-BE49-F238E27FC236}">
                <a16:creationId xmlns:a16="http://schemas.microsoft.com/office/drawing/2014/main" id="{2C226B81-D3BF-4BE6-9101-677FFEEF5C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DF7C29-F15E-4C7A-8171-F4CDEE80B0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E2B3B8-B348-4AAE-95B3-D3E6ED06F7F8}" type="slidenum">
              <a:rPr lang="en-US" smtClean="0"/>
              <a:t>‹#›</a:t>
            </a:fld>
            <a:endParaRPr lang="en-US"/>
          </a:p>
        </p:txBody>
      </p:sp>
    </p:spTree>
    <p:extLst>
      <p:ext uri="{BB962C8B-B14F-4D97-AF65-F5344CB8AC3E}">
        <p14:creationId xmlns:p14="http://schemas.microsoft.com/office/powerpoint/2010/main" val="365250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hyperlink" Target="https://www.learnopencv.com/wp-content/uploads/2017/11/convolution-example-matrix.gi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learnopencv.com/wp-content/uploads/2017/11/convolution-demo-diagram.jp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learnopencv.com/wp-content/uploads/2017/11/cifar10-display-images.png"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learnopencv.com/wp-content/uploads/2017/11/data-aug.png"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F037B1B4-EE93-283D-C401-3BD51D672E21}"/>
              </a:ext>
            </a:extLst>
          </p:cNvPr>
          <p:cNvSpPr>
            <a:spLocks noGrp="1"/>
          </p:cNvSpPr>
          <p:nvPr>
            <p:ph type="ctrTitle"/>
          </p:nvPr>
        </p:nvSpPr>
        <p:spPr>
          <a:xfrm>
            <a:off x="914400" y="1600200"/>
            <a:ext cx="10363200" cy="1470025"/>
          </a:xfrm>
        </p:spPr>
        <p:txBody>
          <a:bodyPr/>
          <a:lstStyle/>
          <a:p>
            <a:pPr eaLnBrk="1" hangingPunct="1"/>
            <a:r>
              <a:rPr lang="en-US" altLang="mk-MK" sz="5400"/>
              <a:t>Image Classification</a:t>
            </a:r>
          </a:p>
        </p:txBody>
      </p:sp>
      <p:sp>
        <p:nvSpPr>
          <p:cNvPr id="2" name="Subtitle 1">
            <a:extLst>
              <a:ext uri="{FF2B5EF4-FFF2-40B4-BE49-F238E27FC236}">
                <a16:creationId xmlns:a16="http://schemas.microsoft.com/office/drawing/2014/main" id="{8E901129-4C48-B062-8F81-6BD5024BF17C}"/>
              </a:ext>
            </a:extLst>
          </p:cNvPr>
          <p:cNvSpPr>
            <a:spLocks noGrp="1"/>
          </p:cNvSpPr>
          <p:nvPr>
            <p:ph type="subTitle" idx="1"/>
          </p:nvPr>
        </p:nvSpPr>
        <p:spPr/>
        <p:txBody>
          <a:bodyPr/>
          <a:lstStyle/>
          <a:p>
            <a:pPr>
              <a:defRPr/>
            </a:pPr>
            <a:endParaRPr lang="en-US" dirty="0"/>
          </a:p>
          <a:p>
            <a:pPr>
              <a:defRPr/>
            </a:pPr>
            <a:r>
              <a:rPr lang="en-US" dirty="0"/>
              <a:t>Ivica Dimitrovski</a:t>
            </a:r>
            <a:endParaRPr lang="mk-MK"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AA93A-B1D4-DE87-0242-6E2333038248}"/>
              </a:ext>
            </a:extLst>
          </p:cNvPr>
          <p:cNvSpPr>
            <a:spLocks noGrp="1"/>
          </p:cNvSpPr>
          <p:nvPr>
            <p:ph type="title"/>
          </p:nvPr>
        </p:nvSpPr>
        <p:spPr/>
        <p:txBody>
          <a:bodyPr/>
          <a:lstStyle/>
          <a:p>
            <a:r>
              <a:rPr lang="en-US" altLang="en-US" dirty="0"/>
              <a:t>Many classifiers to choose from</a:t>
            </a:r>
            <a:endParaRPr lang="en-GB" dirty="0"/>
          </a:p>
        </p:txBody>
      </p:sp>
      <p:sp>
        <p:nvSpPr>
          <p:cNvPr id="3" name="Content Placeholder 2">
            <a:extLst>
              <a:ext uri="{FF2B5EF4-FFF2-40B4-BE49-F238E27FC236}">
                <a16:creationId xmlns:a16="http://schemas.microsoft.com/office/drawing/2014/main" id="{8C33D090-C9B3-AF8E-BF03-CA95554CCF99}"/>
              </a:ext>
            </a:extLst>
          </p:cNvPr>
          <p:cNvSpPr>
            <a:spLocks noGrp="1"/>
          </p:cNvSpPr>
          <p:nvPr>
            <p:ph idx="1"/>
          </p:nvPr>
        </p:nvSpPr>
        <p:spPr/>
        <p:txBody>
          <a:bodyPr/>
          <a:lstStyle/>
          <a:p>
            <a:r>
              <a:rPr lang="en-US" dirty="0"/>
              <a:t>Image classification can be performed using Traditional Machine Learning or Deep Learning. Both approaches have distinct methodologies, advantages, and limitations</a:t>
            </a:r>
          </a:p>
          <a:p>
            <a:endParaRPr lang="en-GB" dirty="0"/>
          </a:p>
        </p:txBody>
      </p:sp>
      <p:pic>
        <p:nvPicPr>
          <p:cNvPr id="4" name="Picture 3" descr="machine-learning-vs-deep-learning.png">
            <a:extLst>
              <a:ext uri="{FF2B5EF4-FFF2-40B4-BE49-F238E27FC236}">
                <a16:creationId xmlns:a16="http://schemas.microsoft.com/office/drawing/2014/main" id="{36923B59-5A5A-07AA-604D-F0F27FF1F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0139" y="3429000"/>
            <a:ext cx="6184677" cy="3016480"/>
          </a:xfrm>
          <a:prstGeom prst="rect">
            <a:avLst/>
          </a:prstGeom>
        </p:spPr>
      </p:pic>
    </p:spTree>
    <p:extLst>
      <p:ext uri="{BB962C8B-B14F-4D97-AF65-F5344CB8AC3E}">
        <p14:creationId xmlns:p14="http://schemas.microsoft.com/office/powerpoint/2010/main" val="264682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B2CA9-E23F-69AF-508B-7D5AFD7697F8}"/>
              </a:ext>
            </a:extLst>
          </p:cNvPr>
          <p:cNvSpPr>
            <a:spLocks noGrp="1"/>
          </p:cNvSpPr>
          <p:nvPr>
            <p:ph type="title"/>
          </p:nvPr>
        </p:nvSpPr>
        <p:spPr/>
        <p:txBody>
          <a:bodyPr/>
          <a:lstStyle/>
          <a:p>
            <a:r>
              <a:rPr lang="en-GB" dirty="0"/>
              <a:t>Traditional Machine Learning for Image Classification</a:t>
            </a:r>
          </a:p>
        </p:txBody>
      </p:sp>
      <p:sp>
        <p:nvSpPr>
          <p:cNvPr id="3" name="Content Placeholder 2">
            <a:extLst>
              <a:ext uri="{FF2B5EF4-FFF2-40B4-BE49-F238E27FC236}">
                <a16:creationId xmlns:a16="http://schemas.microsoft.com/office/drawing/2014/main" id="{9A2421A9-4298-4124-92C7-6C7C998B1569}"/>
              </a:ext>
            </a:extLst>
          </p:cNvPr>
          <p:cNvSpPr>
            <a:spLocks noGrp="1"/>
          </p:cNvSpPr>
          <p:nvPr>
            <p:ph idx="1"/>
          </p:nvPr>
        </p:nvSpPr>
        <p:spPr/>
        <p:txBody>
          <a:bodyPr>
            <a:normAutofit fontScale="92500"/>
          </a:bodyPr>
          <a:lstStyle/>
          <a:p>
            <a:r>
              <a:rPr lang="en-US" dirty="0"/>
              <a:t>Traditional machine learning relies on handcrafted features and classical classification algorithms</a:t>
            </a:r>
          </a:p>
          <a:p>
            <a:r>
              <a:rPr lang="en-US" dirty="0"/>
              <a:t>Workflow of Traditional ML for Image Classification</a:t>
            </a:r>
          </a:p>
          <a:p>
            <a:pPr lvl="1"/>
            <a:r>
              <a:rPr lang="en-US" dirty="0"/>
              <a:t>Feature Extraction: Extract predefined features like edges, textures, shapes, or color histograms using algorithms such as HOG (Histogram of Oriented Gradients), SIFT (Scale-Invariant Feature Transform), or LBP (Local Binary Patterns)</a:t>
            </a:r>
          </a:p>
          <a:p>
            <a:pPr lvl="1"/>
            <a:r>
              <a:rPr lang="en-US" dirty="0"/>
              <a:t>Feature Selection: Choose the most relevant features to reduce dimensionality and improve classification</a:t>
            </a:r>
          </a:p>
          <a:p>
            <a:pPr lvl="1"/>
            <a:r>
              <a:rPr lang="en-US" dirty="0"/>
              <a:t>Classifier Training: Train a machine learning classifier such as: Support Vector Machines (SVM), Random Forest, k-Nearest Neighbors (k-NN), Logistic Regression</a:t>
            </a:r>
          </a:p>
          <a:p>
            <a:pPr lvl="1"/>
            <a:r>
              <a:rPr lang="en-US" dirty="0"/>
              <a:t>Prediction: The trained classifier predicts the class of new images based on extracted features</a:t>
            </a:r>
            <a:endParaRPr lang="en-GB" dirty="0"/>
          </a:p>
        </p:txBody>
      </p:sp>
    </p:spTree>
    <p:extLst>
      <p:ext uri="{BB962C8B-B14F-4D97-AF65-F5344CB8AC3E}">
        <p14:creationId xmlns:p14="http://schemas.microsoft.com/office/powerpoint/2010/main" val="3020713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8E4DD-E87A-FCFD-5B2A-AD2D353A99E0}"/>
              </a:ext>
            </a:extLst>
          </p:cNvPr>
          <p:cNvSpPr>
            <a:spLocks noGrp="1"/>
          </p:cNvSpPr>
          <p:nvPr>
            <p:ph type="title"/>
          </p:nvPr>
        </p:nvSpPr>
        <p:spPr/>
        <p:txBody>
          <a:bodyPr/>
          <a:lstStyle/>
          <a:p>
            <a:r>
              <a:rPr lang="en-US" dirty="0"/>
              <a:t>Deep Learning for Image Classification</a:t>
            </a:r>
            <a:endParaRPr lang="en-GB" dirty="0"/>
          </a:p>
        </p:txBody>
      </p:sp>
      <p:sp>
        <p:nvSpPr>
          <p:cNvPr id="3" name="Content Placeholder 2">
            <a:extLst>
              <a:ext uri="{FF2B5EF4-FFF2-40B4-BE49-F238E27FC236}">
                <a16:creationId xmlns:a16="http://schemas.microsoft.com/office/drawing/2014/main" id="{8A0D8419-8F2C-0DF8-22E1-049F532F94F4}"/>
              </a:ext>
            </a:extLst>
          </p:cNvPr>
          <p:cNvSpPr>
            <a:spLocks noGrp="1"/>
          </p:cNvSpPr>
          <p:nvPr>
            <p:ph idx="1"/>
          </p:nvPr>
        </p:nvSpPr>
        <p:spPr/>
        <p:txBody>
          <a:bodyPr>
            <a:normAutofit fontScale="85000" lnSpcReduction="20000"/>
          </a:bodyPr>
          <a:lstStyle/>
          <a:p>
            <a:r>
              <a:rPr lang="en-US" dirty="0"/>
              <a:t>Deep learning eliminates manual feature extraction by using neural networks to learn features directly from raw images</a:t>
            </a:r>
          </a:p>
          <a:p>
            <a:pPr lvl="1"/>
            <a:r>
              <a:rPr lang="en-US" dirty="0"/>
              <a:t>Learn an end-to-end recognition system</a:t>
            </a:r>
          </a:p>
          <a:p>
            <a:pPr lvl="1"/>
            <a:r>
              <a:rPr lang="en-US" dirty="0"/>
              <a:t>By combining simple building blocks we can make more and more complex systems</a:t>
            </a:r>
          </a:p>
          <a:p>
            <a:pPr lvl="1"/>
            <a:r>
              <a:rPr lang="en-US" dirty="0"/>
              <a:t>For example in Image Classification, a non-linear map takes raw pixels directly to labels</a:t>
            </a:r>
          </a:p>
          <a:p>
            <a:r>
              <a:rPr lang="en-US" dirty="0"/>
              <a:t>Composition is at the core of deep learning methods</a:t>
            </a:r>
          </a:p>
          <a:p>
            <a:pPr lvl="1"/>
            <a:r>
              <a:rPr lang="en-US" dirty="0"/>
              <a:t>Each “simple function” will have parameters subject to learning</a:t>
            </a:r>
          </a:p>
          <a:p>
            <a:r>
              <a:rPr lang="en-US" dirty="0"/>
              <a:t>Workflow of Deep Learning for Image Classification</a:t>
            </a:r>
          </a:p>
          <a:p>
            <a:pPr lvl="1"/>
            <a:r>
              <a:rPr lang="en-US" dirty="0"/>
              <a:t>Data Preprocessing: Prepare the dataset, normalize images, and perform augmentation (e.g., rotation, flipping)</a:t>
            </a:r>
          </a:p>
          <a:p>
            <a:pPr lvl="1"/>
            <a:r>
              <a:rPr lang="en-US" dirty="0"/>
              <a:t>Model Training: Train a Convolutional Neural Network (CNN) such as: LeNet, </a:t>
            </a:r>
            <a:r>
              <a:rPr lang="en-US" dirty="0" err="1"/>
              <a:t>AlexNet</a:t>
            </a:r>
            <a:r>
              <a:rPr lang="en-US" dirty="0"/>
              <a:t>, </a:t>
            </a:r>
            <a:r>
              <a:rPr lang="en-US" dirty="0" err="1"/>
              <a:t>VGGNet</a:t>
            </a:r>
            <a:r>
              <a:rPr lang="en-US" dirty="0"/>
              <a:t>, </a:t>
            </a:r>
            <a:r>
              <a:rPr lang="en-US" dirty="0" err="1"/>
              <a:t>ResNet</a:t>
            </a:r>
            <a:r>
              <a:rPr lang="en-US" dirty="0"/>
              <a:t>, </a:t>
            </a:r>
            <a:r>
              <a:rPr lang="en-US" dirty="0" err="1"/>
              <a:t>EfficientNet</a:t>
            </a:r>
            <a:r>
              <a:rPr lang="en-US" dirty="0"/>
              <a:t> or Vision Transformer</a:t>
            </a:r>
          </a:p>
          <a:p>
            <a:pPr lvl="1"/>
            <a:r>
              <a:rPr lang="en-US" dirty="0"/>
              <a:t>Feature Learning: The CNN automatically learns hierarchical features, from edges (early layers) to complex shapes (deeper layers)</a:t>
            </a:r>
          </a:p>
          <a:p>
            <a:pPr lvl="1"/>
            <a:r>
              <a:rPr lang="en-US" dirty="0"/>
              <a:t>Classification: The final layer assigns probabilities to different classes</a:t>
            </a:r>
          </a:p>
        </p:txBody>
      </p:sp>
    </p:spTree>
    <p:extLst>
      <p:ext uri="{BB962C8B-B14F-4D97-AF65-F5344CB8AC3E}">
        <p14:creationId xmlns:p14="http://schemas.microsoft.com/office/powerpoint/2010/main" val="980395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C7669-D38F-48DB-94C8-6D05C9BBF363}"/>
              </a:ext>
            </a:extLst>
          </p:cNvPr>
          <p:cNvSpPr>
            <a:spLocks noGrp="1"/>
          </p:cNvSpPr>
          <p:nvPr>
            <p:ph type="title"/>
          </p:nvPr>
        </p:nvSpPr>
        <p:spPr/>
        <p:txBody>
          <a:bodyPr/>
          <a:lstStyle/>
          <a:p>
            <a:r>
              <a:rPr lang="en-US" dirty="0"/>
              <a:t>Why is Deep learning useful?</a:t>
            </a:r>
          </a:p>
        </p:txBody>
      </p:sp>
      <p:sp>
        <p:nvSpPr>
          <p:cNvPr id="5" name="Content Placeholder 4">
            <a:extLst>
              <a:ext uri="{FF2B5EF4-FFF2-40B4-BE49-F238E27FC236}">
                <a16:creationId xmlns:a16="http://schemas.microsoft.com/office/drawing/2014/main" id="{E52D2458-4E39-4456-96CB-0AB573968A27}"/>
              </a:ext>
            </a:extLst>
          </p:cNvPr>
          <p:cNvSpPr>
            <a:spLocks noGrp="1"/>
          </p:cNvSpPr>
          <p:nvPr>
            <p:ph sz="half" idx="2"/>
          </p:nvPr>
        </p:nvSpPr>
        <p:spPr>
          <a:xfrm>
            <a:off x="839788" y="1690688"/>
            <a:ext cx="5157787" cy="4498975"/>
          </a:xfrm>
        </p:spPr>
        <p:txBody>
          <a:bodyPr>
            <a:normAutofit fontScale="85000" lnSpcReduction="20000"/>
          </a:bodyPr>
          <a:lstStyle/>
          <a:p>
            <a:r>
              <a:rPr lang="en-US" dirty="0"/>
              <a:t>Manually designed features are often over-specified, incomplete, and take a long time to design and validate</a:t>
            </a:r>
          </a:p>
          <a:p>
            <a:r>
              <a:rPr lang="en-US" dirty="0"/>
              <a:t>Learned Features are easy to adapt, fast to learn</a:t>
            </a:r>
          </a:p>
          <a:p>
            <a:r>
              <a:rPr lang="en-US" dirty="0"/>
              <a:t>Deep learning provides a very flexible, learnable framework for representing world, visual, and linguistic information</a:t>
            </a:r>
          </a:p>
          <a:p>
            <a:r>
              <a:rPr lang="en-US" dirty="0"/>
              <a:t>Can learn both unsupervised and supervised</a:t>
            </a:r>
          </a:p>
          <a:p>
            <a:r>
              <a:rPr lang="en-US" dirty="0"/>
              <a:t>Effective end-to-end joint system learning</a:t>
            </a:r>
          </a:p>
          <a:p>
            <a:r>
              <a:rPr lang="en-US" dirty="0"/>
              <a:t>Utilize large amounts of training data</a:t>
            </a:r>
          </a:p>
          <a:p>
            <a:endParaRPr lang="en-US" dirty="0"/>
          </a:p>
        </p:txBody>
      </p:sp>
      <p:sp>
        <p:nvSpPr>
          <p:cNvPr id="6" name="Text Placeholder 5">
            <a:extLst>
              <a:ext uri="{FF2B5EF4-FFF2-40B4-BE49-F238E27FC236}">
                <a16:creationId xmlns:a16="http://schemas.microsoft.com/office/drawing/2014/main" id="{EE785EE9-9755-4715-9078-557D2494D173}"/>
              </a:ext>
            </a:extLst>
          </p:cNvPr>
          <p:cNvSpPr>
            <a:spLocks noGrp="1"/>
          </p:cNvSpPr>
          <p:nvPr>
            <p:ph type="body" sz="quarter" idx="3"/>
          </p:nvPr>
        </p:nvSpPr>
        <p:spPr/>
        <p:txBody>
          <a:bodyPr>
            <a:normAutofit fontScale="92500" lnSpcReduction="20000"/>
          </a:bodyPr>
          <a:lstStyle/>
          <a:p>
            <a:r>
              <a:rPr lang="en-US" b="0" dirty="0"/>
              <a:t>In ~2010 DL started outperforming other ML techniques first in speech and vision, then NLP</a:t>
            </a:r>
          </a:p>
        </p:txBody>
      </p:sp>
      <p:sp>
        <p:nvSpPr>
          <p:cNvPr id="7" name="Content Placeholder 6">
            <a:extLst>
              <a:ext uri="{FF2B5EF4-FFF2-40B4-BE49-F238E27FC236}">
                <a16:creationId xmlns:a16="http://schemas.microsoft.com/office/drawing/2014/main" id="{D9209337-E4C4-4A9A-91B4-99DF1F0558AD}"/>
              </a:ext>
            </a:extLst>
          </p:cNvPr>
          <p:cNvSpPr>
            <a:spLocks noGrp="1"/>
          </p:cNvSpPr>
          <p:nvPr>
            <p:ph sz="quarter" idx="4"/>
          </p:nvPr>
        </p:nvSpPr>
        <p:spPr/>
        <p:txBody>
          <a:bodyPr>
            <a:normAutofit fontScale="85000" lnSpcReduction="20000"/>
          </a:bodyPr>
          <a:lstStyle/>
          <a:p>
            <a:endParaRPr lang="en-US" dirty="0"/>
          </a:p>
        </p:txBody>
      </p:sp>
      <p:pic>
        <p:nvPicPr>
          <p:cNvPr id="9" name="Picture 8">
            <a:extLst>
              <a:ext uri="{FF2B5EF4-FFF2-40B4-BE49-F238E27FC236}">
                <a16:creationId xmlns:a16="http://schemas.microsoft.com/office/drawing/2014/main" id="{42E55F87-7685-3D34-45D3-92E0D49D0D67}"/>
              </a:ext>
            </a:extLst>
          </p:cNvPr>
          <p:cNvPicPr>
            <a:picLocks noChangeAspect="1"/>
          </p:cNvPicPr>
          <p:nvPr/>
        </p:nvPicPr>
        <p:blipFill>
          <a:blip r:embed="rId2"/>
          <a:stretch>
            <a:fillRect/>
          </a:stretch>
        </p:blipFill>
        <p:spPr>
          <a:xfrm>
            <a:off x="6172200" y="2505075"/>
            <a:ext cx="5157786" cy="3810528"/>
          </a:xfrm>
          <a:prstGeom prst="rect">
            <a:avLst/>
          </a:prstGeom>
        </p:spPr>
      </p:pic>
    </p:spTree>
    <p:extLst>
      <p:ext uri="{BB962C8B-B14F-4D97-AF65-F5344CB8AC3E}">
        <p14:creationId xmlns:p14="http://schemas.microsoft.com/office/powerpoint/2010/main" val="3011184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B6B166-1710-CFCA-6B76-61C62443F6B2}"/>
              </a:ext>
            </a:extLst>
          </p:cNvPr>
          <p:cNvSpPr>
            <a:spLocks noGrp="1"/>
          </p:cNvSpPr>
          <p:nvPr>
            <p:ph type="title"/>
          </p:nvPr>
        </p:nvSpPr>
        <p:spPr/>
        <p:txBody>
          <a:bodyPr/>
          <a:lstStyle/>
          <a:p>
            <a:r>
              <a:rPr lang="en-US" dirty="0"/>
              <a:t>Neural Networks: Layers and Functionality</a:t>
            </a:r>
            <a:endParaRPr lang="en-GB" dirty="0"/>
          </a:p>
        </p:txBody>
      </p:sp>
      <p:sp>
        <p:nvSpPr>
          <p:cNvPr id="8" name="Content Placeholder 7">
            <a:extLst>
              <a:ext uri="{FF2B5EF4-FFF2-40B4-BE49-F238E27FC236}">
                <a16:creationId xmlns:a16="http://schemas.microsoft.com/office/drawing/2014/main" id="{DC18D2CC-C4F9-4AD3-E67E-98020A2B4A1C}"/>
              </a:ext>
            </a:extLst>
          </p:cNvPr>
          <p:cNvSpPr>
            <a:spLocks noGrp="1"/>
          </p:cNvSpPr>
          <p:nvPr>
            <p:ph idx="1"/>
          </p:nvPr>
        </p:nvSpPr>
        <p:spPr/>
        <p:txBody>
          <a:bodyPr>
            <a:normAutofit fontScale="77500" lnSpcReduction="20000"/>
          </a:bodyPr>
          <a:lstStyle/>
          <a:p>
            <a:r>
              <a:rPr lang="en-US" dirty="0"/>
              <a:t>In a regular Neural Network there are three types of layers</a:t>
            </a:r>
          </a:p>
          <a:p>
            <a:pPr lvl="1"/>
            <a:r>
              <a:rPr lang="en-US" dirty="0"/>
              <a:t>Input Layers: It’s the layer in which we give input to our model. The number of neurons in this layer is equal to the total number of features in our data (number of pixels in the case of an image)</a:t>
            </a:r>
          </a:p>
          <a:p>
            <a:pPr lvl="1"/>
            <a:r>
              <a:rPr lang="en-US" dirty="0"/>
              <a:t>Hidden Layer: The input from the Input layer is then fed into the hidden layer. There can be many hidden layers depending on our model and data size. Each hidden layer can have different numbers of neurons which are generally greater than the number of features. The output from each layer is computed by matrix multiplication of the output of the previous layer with learnable weights of that layer and then by the addition of learnable biases followed by activation function which makes the network nonlinear</a:t>
            </a:r>
          </a:p>
          <a:p>
            <a:pPr lvl="1"/>
            <a:r>
              <a:rPr lang="en-US" dirty="0"/>
              <a:t>Output Layer: The output from the hidden layer is then fed into a logistic function like sigmoid or </a:t>
            </a:r>
            <a:r>
              <a:rPr lang="en-US" dirty="0" err="1"/>
              <a:t>softmax</a:t>
            </a:r>
            <a:r>
              <a:rPr lang="en-US" dirty="0"/>
              <a:t> which converts the output of each class into the probability score of each class</a:t>
            </a:r>
          </a:p>
          <a:p>
            <a:r>
              <a:rPr lang="en-US" dirty="0"/>
              <a:t>The data is fed into the model and output from each layer is obtained from the above step is called feedforward, we then calculate the error using an error function, some common error functions are cross-entropy, square loss error, etc. The error function measures how well the network is performing. After that, we backpropagate into the model by calculating the derivatives. This step is called Backpropagation which basically is used to minimize the loss</a:t>
            </a:r>
          </a:p>
          <a:p>
            <a:endParaRPr lang="en-US" dirty="0"/>
          </a:p>
          <a:p>
            <a:endParaRPr lang="en-GB" dirty="0"/>
          </a:p>
        </p:txBody>
      </p:sp>
    </p:spTree>
    <p:extLst>
      <p:ext uri="{BB962C8B-B14F-4D97-AF65-F5344CB8AC3E}">
        <p14:creationId xmlns:p14="http://schemas.microsoft.com/office/powerpoint/2010/main" val="418792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681F5-F1D8-154C-6CBD-EEF3DC25B308}"/>
              </a:ext>
            </a:extLst>
          </p:cNvPr>
          <p:cNvSpPr>
            <a:spLocks noGrp="1"/>
          </p:cNvSpPr>
          <p:nvPr>
            <p:ph type="title"/>
          </p:nvPr>
        </p:nvSpPr>
        <p:spPr/>
        <p:txBody>
          <a:bodyPr/>
          <a:lstStyle/>
          <a:p>
            <a:r>
              <a:rPr lang="en-GB" dirty="0"/>
              <a:t>Convolution Neural Network</a:t>
            </a:r>
          </a:p>
        </p:txBody>
      </p:sp>
      <p:sp>
        <p:nvSpPr>
          <p:cNvPr id="3" name="Content Placeholder 2">
            <a:extLst>
              <a:ext uri="{FF2B5EF4-FFF2-40B4-BE49-F238E27FC236}">
                <a16:creationId xmlns:a16="http://schemas.microsoft.com/office/drawing/2014/main" id="{F5A1CEC3-6501-E2CD-3DF6-977EABE8D8C0}"/>
              </a:ext>
            </a:extLst>
          </p:cNvPr>
          <p:cNvSpPr>
            <a:spLocks noGrp="1"/>
          </p:cNvSpPr>
          <p:nvPr>
            <p:ph idx="1"/>
          </p:nvPr>
        </p:nvSpPr>
        <p:spPr/>
        <p:txBody>
          <a:bodyPr>
            <a:normAutofit fontScale="85000" lnSpcReduction="20000"/>
          </a:bodyPr>
          <a:lstStyle/>
          <a:p>
            <a:r>
              <a:rPr lang="en-US" dirty="0"/>
              <a:t>Convolutional Neural Network (CNN) is the extended version of artificial neural networks (ANN) which is predominantly used to extract the feature from the grid-like matrix dataset. </a:t>
            </a:r>
          </a:p>
          <a:p>
            <a:pPr lvl="1"/>
            <a:r>
              <a:rPr lang="en-US" dirty="0"/>
              <a:t>For example visual datasets like images or videos where data patterns play an extensive role</a:t>
            </a:r>
          </a:p>
          <a:p>
            <a:r>
              <a:rPr lang="en-US" dirty="0"/>
              <a:t>They have three main types of layers, which are:</a:t>
            </a:r>
          </a:p>
          <a:p>
            <a:pPr lvl="1"/>
            <a:r>
              <a:rPr lang="en-US" dirty="0"/>
              <a:t>Convolutional layer</a:t>
            </a:r>
          </a:p>
          <a:p>
            <a:pPr lvl="1"/>
            <a:r>
              <a:rPr lang="en-US" dirty="0"/>
              <a:t>Pooling layer</a:t>
            </a:r>
          </a:p>
          <a:p>
            <a:pPr lvl="1"/>
            <a:r>
              <a:rPr lang="en-US" dirty="0"/>
              <a:t>Fully-connected (FC) layer</a:t>
            </a:r>
          </a:p>
          <a:p>
            <a:r>
              <a:rPr lang="en-US" dirty="0"/>
              <a:t>The convolutional layer is the first layer of a convolutional network. While convolutional layers can be followed by additional convolutional layers or pooling layers, the fully-connected layer is the final layer. With each layer, the CNN increases in its complexity, identifying greater portions of the image. Earlier layers focus on simple features, such as colors and edges. As the image data progresses through the layers of the CNN, it starts to recognize larger elements or shapes of the object until it finally identifies the intended object</a:t>
            </a:r>
          </a:p>
          <a:p>
            <a:endParaRPr lang="en-US" dirty="0"/>
          </a:p>
          <a:p>
            <a:endParaRPr lang="en-GB" dirty="0"/>
          </a:p>
        </p:txBody>
      </p:sp>
    </p:spTree>
    <p:extLst>
      <p:ext uri="{BB962C8B-B14F-4D97-AF65-F5344CB8AC3E}">
        <p14:creationId xmlns:p14="http://schemas.microsoft.com/office/powerpoint/2010/main" val="903544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7E136-5558-1352-B95D-2D36D83BE546}"/>
              </a:ext>
            </a:extLst>
          </p:cNvPr>
          <p:cNvSpPr>
            <a:spLocks noGrp="1"/>
          </p:cNvSpPr>
          <p:nvPr>
            <p:ph type="title"/>
          </p:nvPr>
        </p:nvSpPr>
        <p:spPr/>
        <p:txBody>
          <a:bodyPr/>
          <a:lstStyle/>
          <a:p>
            <a:r>
              <a:rPr lang="en-US" dirty="0"/>
              <a:t>End-to-end structure of a convolutional neural network</a:t>
            </a:r>
            <a:endParaRPr lang="en-GB" dirty="0"/>
          </a:p>
        </p:txBody>
      </p:sp>
      <p:sp>
        <p:nvSpPr>
          <p:cNvPr id="3" name="Content Placeholder 2">
            <a:extLst>
              <a:ext uri="{FF2B5EF4-FFF2-40B4-BE49-F238E27FC236}">
                <a16:creationId xmlns:a16="http://schemas.microsoft.com/office/drawing/2014/main" id="{2669258B-00EE-6F4D-FD9A-7D3C60BC2C32}"/>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52E3A107-5CDB-C67B-428A-4EB7042E6359}"/>
              </a:ext>
            </a:extLst>
          </p:cNvPr>
          <p:cNvPicPr>
            <a:picLocks noChangeAspect="1"/>
          </p:cNvPicPr>
          <p:nvPr/>
        </p:nvPicPr>
        <p:blipFill>
          <a:blip r:embed="rId3"/>
          <a:stretch>
            <a:fillRect/>
          </a:stretch>
        </p:blipFill>
        <p:spPr>
          <a:xfrm>
            <a:off x="594360" y="2005652"/>
            <a:ext cx="12192000" cy="3684896"/>
          </a:xfrm>
          <a:prstGeom prst="rect">
            <a:avLst/>
          </a:prstGeom>
        </p:spPr>
      </p:pic>
    </p:spTree>
    <p:extLst>
      <p:ext uri="{BB962C8B-B14F-4D97-AF65-F5344CB8AC3E}">
        <p14:creationId xmlns:p14="http://schemas.microsoft.com/office/powerpoint/2010/main" val="343385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7543-0A9D-457D-8F30-4A31508D340A}"/>
              </a:ext>
            </a:extLst>
          </p:cNvPr>
          <p:cNvSpPr>
            <a:spLocks noGrp="1"/>
          </p:cNvSpPr>
          <p:nvPr>
            <p:ph type="title"/>
          </p:nvPr>
        </p:nvSpPr>
        <p:spPr/>
        <p:txBody>
          <a:bodyPr/>
          <a:lstStyle/>
          <a:p>
            <a:r>
              <a:rPr lang="en-US" dirty="0"/>
              <a:t>Convolutional Layer (1)</a:t>
            </a:r>
          </a:p>
        </p:txBody>
      </p:sp>
      <p:sp>
        <p:nvSpPr>
          <p:cNvPr id="3" name="Content Placeholder 2">
            <a:extLst>
              <a:ext uri="{FF2B5EF4-FFF2-40B4-BE49-F238E27FC236}">
                <a16:creationId xmlns:a16="http://schemas.microsoft.com/office/drawing/2014/main" id="{426A3354-B083-4229-B886-5619965860FA}"/>
              </a:ext>
            </a:extLst>
          </p:cNvPr>
          <p:cNvSpPr>
            <a:spLocks noGrp="1"/>
          </p:cNvSpPr>
          <p:nvPr>
            <p:ph idx="1"/>
          </p:nvPr>
        </p:nvSpPr>
        <p:spPr/>
        <p:txBody>
          <a:bodyPr>
            <a:normAutofit fontScale="92500" lnSpcReduction="20000"/>
          </a:bodyPr>
          <a:lstStyle/>
          <a:p>
            <a:r>
              <a:rPr lang="en-US" dirty="0"/>
              <a:t>They are the fundamental building blocks of CNNs. These layers perform a critical mathematical operation known as convolution</a:t>
            </a:r>
          </a:p>
          <a:p>
            <a:r>
              <a:rPr lang="en-US" dirty="0"/>
              <a:t>The convolutional layer can be thought of as the eyes of the CNN</a:t>
            </a:r>
          </a:p>
          <a:p>
            <a:r>
              <a:rPr lang="en-US" dirty="0"/>
              <a:t>The neurons in this layer look for specific features. If they find the features they are looking for, they produce a high activation</a:t>
            </a:r>
          </a:p>
          <a:p>
            <a:r>
              <a:rPr lang="en-US" dirty="0"/>
              <a:t>Convolution can be thought of as a weighted sum between two signals (in terms of signal processing jargon) or functions (in terms of mathematics)</a:t>
            </a:r>
          </a:p>
          <a:p>
            <a:r>
              <a:rPr lang="en-US" dirty="0"/>
              <a:t>In image processing, to calculate convolution at a particular location (x, y), we extract k x k sized chunk from the image centered at location (x, y)</a:t>
            </a:r>
          </a:p>
          <a:p>
            <a:r>
              <a:rPr lang="en-US" dirty="0"/>
              <a:t>We then multiply the values in this chunk element-by-element with the convolution filter (also sized k x k) and then add them all to obtain a single output</a:t>
            </a:r>
          </a:p>
          <a:p>
            <a:endParaRPr lang="en-US" dirty="0"/>
          </a:p>
          <a:p>
            <a:endParaRPr lang="en-US" dirty="0"/>
          </a:p>
        </p:txBody>
      </p:sp>
    </p:spTree>
    <p:extLst>
      <p:ext uri="{BB962C8B-B14F-4D97-AF65-F5344CB8AC3E}">
        <p14:creationId xmlns:p14="http://schemas.microsoft.com/office/powerpoint/2010/main" val="699693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C6A79-41DC-449B-9AB2-05E586F9E63E}"/>
              </a:ext>
            </a:extLst>
          </p:cNvPr>
          <p:cNvSpPr>
            <a:spLocks noGrp="1"/>
          </p:cNvSpPr>
          <p:nvPr>
            <p:ph type="title"/>
          </p:nvPr>
        </p:nvSpPr>
        <p:spPr/>
        <p:txBody>
          <a:bodyPr/>
          <a:lstStyle/>
          <a:p>
            <a:r>
              <a:rPr lang="en-US" dirty="0"/>
              <a:t>Convolutional Layer (2)</a:t>
            </a:r>
          </a:p>
        </p:txBody>
      </p:sp>
      <p:sp>
        <p:nvSpPr>
          <p:cNvPr id="3" name="Content Placeholder 2">
            <a:extLst>
              <a:ext uri="{FF2B5EF4-FFF2-40B4-BE49-F238E27FC236}">
                <a16:creationId xmlns:a16="http://schemas.microsoft.com/office/drawing/2014/main" id="{589456E6-84B4-4D05-83D5-50DE33943011}"/>
              </a:ext>
            </a:extLst>
          </p:cNvPr>
          <p:cNvSpPr>
            <a:spLocks noGrp="1"/>
          </p:cNvSpPr>
          <p:nvPr>
            <p:ph idx="1"/>
          </p:nvPr>
        </p:nvSpPr>
        <p:spPr/>
        <p:txBody>
          <a:bodyPr/>
          <a:lstStyle/>
          <a:p>
            <a:r>
              <a:rPr lang="en-US" dirty="0"/>
              <a:t>An example of convolution operation on a matrix of size 5×5 with a kernel of size 3×3 is shown below:</a:t>
            </a:r>
            <a:br>
              <a:rPr lang="en-US" dirty="0"/>
            </a:br>
            <a:br>
              <a:rPr lang="en-US" u="sng" dirty="0">
                <a:hlinkClick r:id="rId2"/>
              </a:rPr>
            </a:br>
            <a:endParaRPr lang="en-US" dirty="0"/>
          </a:p>
        </p:txBody>
      </p:sp>
      <p:pic>
        <p:nvPicPr>
          <p:cNvPr id="12292" name="Picture 4" descr="convolution operation demo">
            <a:extLst>
              <a:ext uri="{FF2B5EF4-FFF2-40B4-BE49-F238E27FC236}">
                <a16:creationId xmlns:a16="http://schemas.microsoft.com/office/drawing/2014/main" id="{0A90D067-D11B-4386-A018-8A0556CD610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10018" y="2802425"/>
            <a:ext cx="6686026" cy="3760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56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46939-8CA1-499D-BDDF-29D0B69C8CFF}"/>
              </a:ext>
            </a:extLst>
          </p:cNvPr>
          <p:cNvSpPr>
            <a:spLocks noGrp="1"/>
          </p:cNvSpPr>
          <p:nvPr>
            <p:ph type="title"/>
          </p:nvPr>
        </p:nvSpPr>
        <p:spPr/>
        <p:txBody>
          <a:bodyPr/>
          <a:lstStyle/>
          <a:p>
            <a:r>
              <a:rPr lang="en-US" dirty="0"/>
              <a:t>Convolutional Layer (3)</a:t>
            </a:r>
          </a:p>
        </p:txBody>
      </p:sp>
      <p:sp>
        <p:nvSpPr>
          <p:cNvPr id="3" name="Content Placeholder 2">
            <a:extLst>
              <a:ext uri="{FF2B5EF4-FFF2-40B4-BE49-F238E27FC236}">
                <a16:creationId xmlns:a16="http://schemas.microsoft.com/office/drawing/2014/main" id="{B35D38EC-8577-4CCF-8BCB-53605ED9471B}"/>
              </a:ext>
            </a:extLst>
          </p:cNvPr>
          <p:cNvSpPr>
            <a:spLocks noGrp="1"/>
          </p:cNvSpPr>
          <p:nvPr>
            <p:ph idx="1"/>
          </p:nvPr>
        </p:nvSpPr>
        <p:spPr/>
        <p:txBody>
          <a:bodyPr>
            <a:normAutofit/>
          </a:bodyPr>
          <a:lstStyle/>
          <a:p>
            <a:r>
              <a:rPr lang="en-US" dirty="0"/>
              <a:t>The convolution kernel is slid over the entire matrix to obtain an activation map</a:t>
            </a:r>
          </a:p>
          <a:p>
            <a:r>
              <a:rPr lang="en-US" dirty="0"/>
              <a:t>If the input image is of size 32x32x3 (3D array of depth 3)</a:t>
            </a:r>
          </a:p>
          <a:p>
            <a:pPr lvl="1"/>
            <a:r>
              <a:rPr lang="en-US" dirty="0"/>
              <a:t>The convolution filter we define at this layer must have a depth equal to the depth of the input</a:t>
            </a:r>
          </a:p>
          <a:p>
            <a:pPr lvl="1"/>
            <a:r>
              <a:rPr lang="en-US" dirty="0"/>
              <a:t>So we can choose convolution filters of depth 3 ( e.g. 3x3x3 or 5x5x3 or 7x7x3 etc.)</a:t>
            </a:r>
          </a:p>
          <a:p>
            <a:pPr lvl="1"/>
            <a:r>
              <a:rPr lang="en-US" dirty="0"/>
              <a:t>If we pick a convolution filter of size 3x3x3 (referring to the previous example, here the convolutional kernel will be a cube instead of a square)</a:t>
            </a:r>
            <a:br>
              <a:rPr lang="en-US" u="sng" dirty="0">
                <a:hlinkClick r:id="rId2"/>
              </a:rPr>
            </a:br>
            <a:endParaRPr lang="en-US" dirty="0"/>
          </a:p>
        </p:txBody>
      </p:sp>
    </p:spTree>
    <p:extLst>
      <p:ext uri="{BB962C8B-B14F-4D97-AF65-F5344CB8AC3E}">
        <p14:creationId xmlns:p14="http://schemas.microsoft.com/office/powerpoint/2010/main" val="3943511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5C84A051-8AB7-1547-0AB8-80431B624690}"/>
              </a:ext>
            </a:extLst>
          </p:cNvPr>
          <p:cNvSpPr>
            <a:spLocks noGrp="1"/>
          </p:cNvSpPr>
          <p:nvPr>
            <p:ph type="title"/>
          </p:nvPr>
        </p:nvSpPr>
        <p:spPr/>
        <p:txBody>
          <a:bodyPr/>
          <a:lstStyle/>
          <a:p>
            <a:r>
              <a:rPr lang="en-US" altLang="mk-MK"/>
              <a:t>Image classification</a:t>
            </a:r>
            <a:endParaRPr lang="en-GB" altLang="en-US"/>
          </a:p>
        </p:txBody>
      </p:sp>
      <p:sp>
        <p:nvSpPr>
          <p:cNvPr id="5123" name="Content Placeholder 2">
            <a:extLst>
              <a:ext uri="{FF2B5EF4-FFF2-40B4-BE49-F238E27FC236}">
                <a16:creationId xmlns:a16="http://schemas.microsoft.com/office/drawing/2014/main" id="{49761E75-883F-C994-F412-003BB008C737}"/>
              </a:ext>
            </a:extLst>
          </p:cNvPr>
          <p:cNvSpPr>
            <a:spLocks noGrp="1"/>
          </p:cNvSpPr>
          <p:nvPr>
            <p:ph sz="half" idx="1"/>
          </p:nvPr>
        </p:nvSpPr>
        <p:spPr/>
        <p:txBody>
          <a:bodyPr/>
          <a:lstStyle/>
          <a:p>
            <a:r>
              <a:rPr lang="en-GB" altLang="en-US" dirty="0"/>
              <a:t> A core task in Computer Vision</a:t>
            </a:r>
          </a:p>
          <a:p>
            <a:r>
              <a:rPr lang="en-US" altLang="en-US" dirty="0"/>
              <a:t>Image classification is the task of assigning a label or class to an entire image</a:t>
            </a:r>
            <a:endParaRPr lang="en-GB" altLang="en-US" dirty="0"/>
          </a:p>
        </p:txBody>
      </p:sp>
      <p:sp>
        <p:nvSpPr>
          <p:cNvPr id="2" name="Content Placeholder 1">
            <a:extLst>
              <a:ext uri="{FF2B5EF4-FFF2-40B4-BE49-F238E27FC236}">
                <a16:creationId xmlns:a16="http://schemas.microsoft.com/office/drawing/2014/main" id="{B0432805-98EE-68EF-82E9-8FEB054CA69D}"/>
              </a:ext>
            </a:extLst>
          </p:cNvPr>
          <p:cNvSpPr>
            <a:spLocks noGrp="1"/>
          </p:cNvSpPr>
          <p:nvPr>
            <p:ph sz="half" idx="2"/>
          </p:nvPr>
        </p:nvSpPr>
        <p:spPr/>
        <p:txBody>
          <a:bodyPr/>
          <a:lstStyle/>
          <a:p>
            <a:endParaRPr lang="en-GB"/>
          </a:p>
        </p:txBody>
      </p:sp>
      <p:pic>
        <p:nvPicPr>
          <p:cNvPr id="5124" name="Picture 6">
            <a:extLst>
              <a:ext uri="{FF2B5EF4-FFF2-40B4-BE49-F238E27FC236}">
                <a16:creationId xmlns:a16="http://schemas.microsoft.com/office/drawing/2014/main" id="{595583D8-F247-27BD-DC47-363FE0006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396173"/>
            <a:ext cx="5156837" cy="302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25153-CF38-44C0-8A39-0DA9AF2175EE}"/>
              </a:ext>
            </a:extLst>
          </p:cNvPr>
          <p:cNvSpPr>
            <a:spLocks noGrp="1"/>
          </p:cNvSpPr>
          <p:nvPr>
            <p:ph type="title"/>
          </p:nvPr>
        </p:nvSpPr>
        <p:spPr/>
        <p:txBody>
          <a:bodyPr/>
          <a:lstStyle/>
          <a:p>
            <a:r>
              <a:rPr lang="en-US" dirty="0"/>
              <a:t>Convolutional Layer (4)</a:t>
            </a:r>
          </a:p>
        </p:txBody>
      </p:sp>
      <p:sp>
        <p:nvSpPr>
          <p:cNvPr id="3" name="Content Placeholder 2">
            <a:extLst>
              <a:ext uri="{FF2B5EF4-FFF2-40B4-BE49-F238E27FC236}">
                <a16:creationId xmlns:a16="http://schemas.microsoft.com/office/drawing/2014/main" id="{28D7A5E6-79CA-409B-BA7E-C15F33817610}"/>
              </a:ext>
            </a:extLst>
          </p:cNvPr>
          <p:cNvSpPr>
            <a:spLocks noGrp="1"/>
          </p:cNvSpPr>
          <p:nvPr>
            <p:ph idx="1"/>
          </p:nvPr>
        </p:nvSpPr>
        <p:spPr/>
        <p:txBody>
          <a:bodyPr>
            <a:normAutofit/>
          </a:bodyPr>
          <a:lstStyle/>
          <a:p>
            <a:r>
              <a:rPr lang="en-US" sz="2000" dirty="0"/>
              <a:t>If we can perform the convolution operation by sliding the 3x3x3 filter over the entire 32x32x3 sized image, we will obtain an output image of size 30x30x1</a:t>
            </a:r>
          </a:p>
          <a:p>
            <a:r>
              <a:rPr lang="en-US" sz="2000" dirty="0"/>
              <a:t>This is because the convolution operation is not defined for a strip 2 pixels wide around the image. We have to ensure the filter is always inside the image</a:t>
            </a:r>
          </a:p>
          <a:p>
            <a:pPr lvl="1"/>
            <a:r>
              <a:rPr lang="en-US" sz="1600" dirty="0"/>
              <a:t>1 pixel is stripped away from left, right, top and bottom of the image</a:t>
            </a:r>
          </a:p>
          <a:p>
            <a:r>
              <a:rPr lang="en-US" sz="2000" dirty="0"/>
              <a:t>The same filters are slid over the entire image to find the relevant features. This makes the CNNs Translation Invariant.</a:t>
            </a:r>
          </a:p>
          <a:p>
            <a:endParaRPr lang="en-US" sz="2000" dirty="0"/>
          </a:p>
          <a:p>
            <a:endParaRPr lang="en-US" sz="2000" dirty="0"/>
          </a:p>
          <a:p>
            <a:endParaRPr lang="en-US" sz="2000" dirty="0"/>
          </a:p>
          <a:p>
            <a:endParaRPr lang="en-US" sz="2000" dirty="0"/>
          </a:p>
        </p:txBody>
      </p:sp>
      <p:pic>
        <p:nvPicPr>
          <p:cNvPr id="4" name="Picture 2" descr="https://www.learnopencv.com/wp-content/uploads/2017/11/convolution-demo-diagram.jpg">
            <a:extLst>
              <a:ext uri="{FF2B5EF4-FFF2-40B4-BE49-F238E27FC236}">
                <a16:creationId xmlns:a16="http://schemas.microsoft.com/office/drawing/2014/main" id="{52FC1CD5-1E26-4A2D-8E74-F85B63B51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471" y="4001294"/>
            <a:ext cx="4851633" cy="2729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246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0CBA4-3E8D-480A-9693-3447C5C84CBB}"/>
              </a:ext>
            </a:extLst>
          </p:cNvPr>
          <p:cNvSpPr>
            <a:spLocks noGrp="1"/>
          </p:cNvSpPr>
          <p:nvPr>
            <p:ph type="title"/>
          </p:nvPr>
        </p:nvSpPr>
        <p:spPr/>
        <p:txBody>
          <a:bodyPr/>
          <a:lstStyle/>
          <a:p>
            <a:r>
              <a:rPr lang="en-US" dirty="0"/>
              <a:t>Activation Maps</a:t>
            </a:r>
          </a:p>
        </p:txBody>
      </p:sp>
      <p:sp>
        <p:nvSpPr>
          <p:cNvPr id="3" name="Content Placeholder 2">
            <a:extLst>
              <a:ext uri="{FF2B5EF4-FFF2-40B4-BE49-F238E27FC236}">
                <a16:creationId xmlns:a16="http://schemas.microsoft.com/office/drawing/2014/main" id="{909F68E2-C560-457C-8B40-426734738084}"/>
              </a:ext>
            </a:extLst>
          </p:cNvPr>
          <p:cNvSpPr>
            <a:spLocks noGrp="1"/>
          </p:cNvSpPr>
          <p:nvPr>
            <p:ph idx="1"/>
          </p:nvPr>
        </p:nvSpPr>
        <p:spPr/>
        <p:txBody>
          <a:bodyPr>
            <a:normAutofit fontScale="85000" lnSpcReduction="20000"/>
          </a:bodyPr>
          <a:lstStyle/>
          <a:p>
            <a:r>
              <a:rPr lang="en-US" dirty="0"/>
              <a:t>For a 32x32x3 input image and filter size of 3x3x3, we have 30x30x1 locations and there is a neuron corresponding to each location</a:t>
            </a:r>
          </a:p>
          <a:p>
            <a:r>
              <a:rPr lang="en-US" dirty="0"/>
              <a:t>These 30x30x1 outputs or activations of all neurons are called the activation maps</a:t>
            </a:r>
          </a:p>
          <a:p>
            <a:r>
              <a:rPr lang="en-US" dirty="0"/>
              <a:t>The activation map of one layer serves as the input to the next layer</a:t>
            </a:r>
          </a:p>
          <a:p>
            <a:r>
              <a:rPr lang="en-US" dirty="0"/>
              <a:t>In our example, there are 30×30 = 900 neurons because there are that many locations where the 3x3x3 filter can be applied</a:t>
            </a:r>
          </a:p>
          <a:p>
            <a:r>
              <a:rPr lang="en-US" dirty="0"/>
              <a:t>Unlike traditional neural nets where weights and biases of neurons are independent of each other, in case of CNNs the neurons corresponding to one filter in a layer share the same weights and biases</a:t>
            </a:r>
          </a:p>
          <a:p>
            <a:r>
              <a:rPr lang="en-US" dirty="0"/>
              <a:t>In the above case, we slid the window by 1 pixel at a time</a:t>
            </a:r>
          </a:p>
          <a:p>
            <a:pPr lvl="1"/>
            <a:r>
              <a:rPr lang="en-US" dirty="0"/>
              <a:t>We can also slide the window by more than 1 pixel</a:t>
            </a:r>
          </a:p>
          <a:p>
            <a:pPr lvl="1"/>
            <a:r>
              <a:rPr lang="en-US" dirty="0"/>
              <a:t>This number is called the stride</a:t>
            </a:r>
          </a:p>
        </p:txBody>
      </p:sp>
    </p:spTree>
    <p:extLst>
      <p:ext uri="{BB962C8B-B14F-4D97-AF65-F5344CB8AC3E}">
        <p14:creationId xmlns:p14="http://schemas.microsoft.com/office/powerpoint/2010/main" val="3967561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3B759-9120-48BE-B0A0-3DBE4F136B80}"/>
              </a:ext>
            </a:extLst>
          </p:cNvPr>
          <p:cNvSpPr>
            <a:spLocks noGrp="1"/>
          </p:cNvSpPr>
          <p:nvPr>
            <p:ph type="title"/>
          </p:nvPr>
        </p:nvSpPr>
        <p:spPr/>
        <p:txBody>
          <a:bodyPr>
            <a:normAutofit/>
          </a:bodyPr>
          <a:lstStyle/>
          <a:p>
            <a:r>
              <a:rPr lang="en-US" dirty="0"/>
              <a:t>Multiple Filters</a:t>
            </a:r>
          </a:p>
        </p:txBody>
      </p:sp>
      <p:sp>
        <p:nvSpPr>
          <p:cNvPr id="3" name="Content Placeholder 2">
            <a:extLst>
              <a:ext uri="{FF2B5EF4-FFF2-40B4-BE49-F238E27FC236}">
                <a16:creationId xmlns:a16="http://schemas.microsoft.com/office/drawing/2014/main" id="{C262B323-F4FE-48DD-B80C-FB22D3DD0FB1}"/>
              </a:ext>
            </a:extLst>
          </p:cNvPr>
          <p:cNvSpPr>
            <a:spLocks noGrp="1"/>
          </p:cNvSpPr>
          <p:nvPr>
            <p:ph idx="1"/>
          </p:nvPr>
        </p:nvSpPr>
        <p:spPr/>
        <p:txBody>
          <a:bodyPr>
            <a:normAutofit/>
          </a:bodyPr>
          <a:lstStyle/>
          <a:p>
            <a:r>
              <a:rPr lang="en-US" dirty="0"/>
              <a:t>Typically, we use more than 1 filter in one convolution layer</a:t>
            </a:r>
          </a:p>
          <a:p>
            <a:pPr lvl="1"/>
            <a:r>
              <a:rPr lang="en-US" dirty="0"/>
              <a:t>Each filter detects features in the output of previous layer - to capture different features, learn multiple filters</a:t>
            </a:r>
          </a:p>
          <a:p>
            <a:r>
              <a:rPr lang="en-US" dirty="0"/>
              <a:t>If we use 32 filters we will have an activation map of size 30x30x32</a:t>
            </a:r>
          </a:p>
          <a:p>
            <a:pPr lvl="1"/>
            <a:r>
              <a:rPr lang="en-US" dirty="0"/>
              <a:t>Note that all neurons associated with the same filter share the same weights and biases</a:t>
            </a:r>
          </a:p>
          <a:p>
            <a:pPr lvl="1"/>
            <a:r>
              <a:rPr lang="en-US" dirty="0"/>
              <a:t>So the number of weights while using 32 filters is simply 3x3x3x32 = 288 and the number of biases is 32</a:t>
            </a:r>
          </a:p>
        </p:txBody>
      </p:sp>
    </p:spTree>
    <p:extLst>
      <p:ext uri="{BB962C8B-B14F-4D97-AF65-F5344CB8AC3E}">
        <p14:creationId xmlns:p14="http://schemas.microsoft.com/office/powerpoint/2010/main" val="3429811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31A06-9889-406E-993A-B4C2A15774F7}"/>
              </a:ext>
            </a:extLst>
          </p:cNvPr>
          <p:cNvSpPr>
            <a:spLocks noGrp="1"/>
          </p:cNvSpPr>
          <p:nvPr>
            <p:ph type="title"/>
          </p:nvPr>
        </p:nvSpPr>
        <p:spPr/>
        <p:txBody>
          <a:bodyPr/>
          <a:lstStyle/>
          <a:p>
            <a:r>
              <a:rPr lang="en-US" dirty="0"/>
              <a:t>Multiple Filters</a:t>
            </a:r>
          </a:p>
        </p:txBody>
      </p:sp>
      <p:sp>
        <p:nvSpPr>
          <p:cNvPr id="3" name="Content Placeholder 2">
            <a:extLst>
              <a:ext uri="{FF2B5EF4-FFF2-40B4-BE49-F238E27FC236}">
                <a16:creationId xmlns:a16="http://schemas.microsoft.com/office/drawing/2014/main" id="{E738E0C5-85F9-4630-A1D2-FCDCA73B350A}"/>
              </a:ext>
            </a:extLst>
          </p:cNvPr>
          <p:cNvSpPr>
            <a:spLocks noGrp="1"/>
          </p:cNvSpPr>
          <p:nvPr>
            <p:ph idx="1"/>
          </p:nvPr>
        </p:nvSpPr>
        <p:spPr/>
        <p:txBody>
          <a:bodyPr/>
          <a:lstStyle/>
          <a:p>
            <a:r>
              <a:rPr lang="en-US" dirty="0"/>
              <a:t>The 32 Activation maps obtained from applying the convolutional kernels</a:t>
            </a:r>
          </a:p>
          <a:p>
            <a:endParaRPr lang="en-US" dirty="0"/>
          </a:p>
        </p:txBody>
      </p:sp>
      <p:pic>
        <p:nvPicPr>
          <p:cNvPr id="4" name="Picture 3">
            <a:extLst>
              <a:ext uri="{FF2B5EF4-FFF2-40B4-BE49-F238E27FC236}">
                <a16:creationId xmlns:a16="http://schemas.microsoft.com/office/drawing/2014/main" id="{1CA39A12-906F-4179-BB4D-AC903146696F}"/>
              </a:ext>
            </a:extLst>
          </p:cNvPr>
          <p:cNvPicPr>
            <a:picLocks noChangeAspect="1"/>
          </p:cNvPicPr>
          <p:nvPr/>
        </p:nvPicPr>
        <p:blipFill>
          <a:blip r:embed="rId2"/>
          <a:stretch>
            <a:fillRect/>
          </a:stretch>
        </p:blipFill>
        <p:spPr>
          <a:xfrm>
            <a:off x="2392254" y="2666003"/>
            <a:ext cx="7407492" cy="4000611"/>
          </a:xfrm>
          <a:prstGeom prst="rect">
            <a:avLst/>
          </a:prstGeom>
        </p:spPr>
      </p:pic>
    </p:spTree>
    <p:extLst>
      <p:ext uri="{BB962C8B-B14F-4D97-AF65-F5344CB8AC3E}">
        <p14:creationId xmlns:p14="http://schemas.microsoft.com/office/powerpoint/2010/main" val="1993346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A171B-9A6A-4342-9B21-3FCAF2717291}"/>
              </a:ext>
            </a:extLst>
          </p:cNvPr>
          <p:cNvSpPr>
            <a:spLocks noGrp="1"/>
          </p:cNvSpPr>
          <p:nvPr>
            <p:ph type="title"/>
          </p:nvPr>
        </p:nvSpPr>
        <p:spPr/>
        <p:txBody>
          <a:bodyPr>
            <a:normAutofit/>
          </a:bodyPr>
          <a:lstStyle/>
          <a:p>
            <a:r>
              <a:rPr lang="en-US" dirty="0"/>
              <a:t>Zero padding</a:t>
            </a:r>
          </a:p>
        </p:txBody>
      </p:sp>
      <p:sp>
        <p:nvSpPr>
          <p:cNvPr id="3" name="Content Placeholder 2">
            <a:extLst>
              <a:ext uri="{FF2B5EF4-FFF2-40B4-BE49-F238E27FC236}">
                <a16:creationId xmlns:a16="http://schemas.microsoft.com/office/drawing/2014/main" id="{106878B5-B695-480F-884B-506566A71F67}"/>
              </a:ext>
            </a:extLst>
          </p:cNvPr>
          <p:cNvSpPr>
            <a:spLocks noGrp="1"/>
          </p:cNvSpPr>
          <p:nvPr>
            <p:ph idx="1"/>
          </p:nvPr>
        </p:nvSpPr>
        <p:spPr>
          <a:xfrm>
            <a:off x="838200" y="1825625"/>
            <a:ext cx="10515600" cy="4351338"/>
          </a:xfrm>
        </p:spPr>
        <p:txBody>
          <a:bodyPr>
            <a:normAutofit fontScale="85000" lnSpcReduction="20000"/>
          </a:bodyPr>
          <a:lstStyle/>
          <a:p>
            <a:r>
              <a:rPr lang="en-US" dirty="0"/>
              <a:t>After each convolution, the output reduces in size (as in this case we are going from 32×32 to 30×30)</a:t>
            </a:r>
          </a:p>
          <a:p>
            <a:r>
              <a:rPr lang="en-US" sz="3000" dirty="0"/>
              <a:t>For convenience, it’s a standard practice to pad zeros to the boundary of the input layer such that the output is the same size as input layer</a:t>
            </a:r>
          </a:p>
          <a:p>
            <a:pPr lvl="1"/>
            <a:r>
              <a:rPr lang="en-US" sz="2600" dirty="0"/>
              <a:t>In this example, if we add a padding of size 1 on both sides of the input layer, the size of the output layer will be 32x32x32 which makes implementation simpler as well</a:t>
            </a:r>
          </a:p>
          <a:p>
            <a:r>
              <a:rPr lang="en-US" sz="3000" dirty="0"/>
              <a:t>Let’s say you have an input of size </a:t>
            </a:r>
            <a:r>
              <a:rPr lang="en-US" sz="3000" dirty="0" err="1"/>
              <a:t>NxN</a:t>
            </a:r>
            <a:r>
              <a:rPr lang="en-US" sz="3000" dirty="0"/>
              <a:t>, a filter of size F and you are using stride S and a zero padding of size P is added to the input image. Then, the output will be of size </a:t>
            </a:r>
            <a:r>
              <a:rPr lang="en-US" sz="3000" dirty="0" err="1"/>
              <a:t>MxM</a:t>
            </a:r>
            <a:r>
              <a:rPr lang="en-US" sz="3000" dirty="0"/>
              <a:t> where:</a:t>
            </a:r>
          </a:p>
          <a:p>
            <a:endParaRPr lang="en-US" sz="2000" dirty="0"/>
          </a:p>
          <a:p>
            <a:endParaRPr lang="en-US" sz="2000" dirty="0"/>
          </a:p>
          <a:p>
            <a:r>
              <a:rPr lang="en-US" dirty="0"/>
              <a:t>We can calculate the padding required so that the input and the output dimensions are the same by setting in the above equation and solving for P</a:t>
            </a:r>
          </a:p>
          <a:p>
            <a:endParaRPr lang="en-US" sz="2000" dirty="0"/>
          </a:p>
        </p:txBody>
      </p:sp>
      <p:pic>
        <p:nvPicPr>
          <p:cNvPr id="16386" name="Picture 2" descr="M = \frac{N-F+2P}{S} + 1">
            <a:extLst>
              <a:ext uri="{FF2B5EF4-FFF2-40B4-BE49-F238E27FC236}">
                <a16:creationId xmlns:a16="http://schemas.microsoft.com/office/drawing/2014/main" id="{F0FF672D-3115-4570-9D53-1CDCA83DE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428" y="4616133"/>
            <a:ext cx="2564743" cy="408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34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DF88A-5D06-4DCE-A24B-6D4205894AA0}"/>
              </a:ext>
            </a:extLst>
          </p:cNvPr>
          <p:cNvSpPr>
            <a:spLocks noGrp="1"/>
          </p:cNvSpPr>
          <p:nvPr>
            <p:ph type="title"/>
          </p:nvPr>
        </p:nvSpPr>
        <p:spPr/>
        <p:txBody>
          <a:bodyPr/>
          <a:lstStyle/>
          <a:p>
            <a:r>
              <a:rPr lang="en-US" dirty="0"/>
              <a:t>CNNs learn hierarchical features</a:t>
            </a:r>
          </a:p>
        </p:txBody>
      </p:sp>
      <p:sp>
        <p:nvSpPr>
          <p:cNvPr id="3" name="Content Placeholder 2">
            <a:extLst>
              <a:ext uri="{FF2B5EF4-FFF2-40B4-BE49-F238E27FC236}">
                <a16:creationId xmlns:a16="http://schemas.microsoft.com/office/drawing/2014/main" id="{54D72AB2-B718-427E-B4A2-30BD28A8934A}"/>
              </a:ext>
            </a:extLst>
          </p:cNvPr>
          <p:cNvSpPr>
            <a:spLocks noGrp="1"/>
          </p:cNvSpPr>
          <p:nvPr>
            <p:ph idx="1"/>
          </p:nvPr>
        </p:nvSpPr>
        <p:spPr>
          <a:xfrm>
            <a:off x="838200" y="1825624"/>
            <a:ext cx="10515600" cy="4726177"/>
          </a:xfrm>
        </p:spPr>
        <p:txBody>
          <a:bodyPr>
            <a:normAutofit lnSpcReduction="10000"/>
          </a:bodyPr>
          <a:lstStyle/>
          <a:p>
            <a:endParaRPr lang="en-US" sz="1600" dirty="0"/>
          </a:p>
          <a:p>
            <a:endParaRPr lang="en-US" sz="1600" dirty="0"/>
          </a:p>
          <a:p>
            <a:endParaRPr lang="en-US" sz="1600" dirty="0"/>
          </a:p>
          <a:p>
            <a:endParaRPr lang="en-US" sz="1600" dirty="0"/>
          </a:p>
          <a:p>
            <a:endParaRPr lang="en-US" sz="1600" dirty="0"/>
          </a:p>
          <a:p>
            <a:r>
              <a:rPr lang="en-US" sz="1600" dirty="0"/>
              <a:t>In the above figure, the big squares indicate the region over which the convolution operation is performed and the small squares indicate the output of the operation which is just a number. The following observations are to be noted:</a:t>
            </a:r>
          </a:p>
          <a:p>
            <a:pPr lvl="1"/>
            <a:r>
              <a:rPr lang="en-US" sz="1400" dirty="0"/>
              <a:t>In the first layer, the square marked 1 is obtained from the area in the image where the leaves are painted</a:t>
            </a:r>
          </a:p>
          <a:p>
            <a:pPr lvl="1"/>
            <a:r>
              <a:rPr lang="en-US" sz="1400" dirty="0"/>
              <a:t>In the second layer, the square marked 2 is obtained from the bigger square in Layer 1. The numbers in this square are obtained from multiple regions from the input image. Specifically, the whole area around the left ear of the cat is responsible for the value at the square marked 2</a:t>
            </a:r>
          </a:p>
          <a:p>
            <a:pPr lvl="1"/>
            <a:r>
              <a:rPr lang="en-US" sz="1400" dirty="0"/>
              <a:t>Similarly, in the third layer, this cascading effect results in the square marked 3 being obtained from a large region around the leg area</a:t>
            </a:r>
          </a:p>
          <a:p>
            <a:r>
              <a:rPr lang="en-US" sz="1600" dirty="0"/>
              <a:t>We can say from the above that the initial layers are looking at smaller regions of the image and thus can only learn simple features like edges / corners etc. </a:t>
            </a:r>
          </a:p>
          <a:p>
            <a:r>
              <a:rPr lang="en-US" sz="1600" dirty="0"/>
              <a:t>As we go deeper into the network, the neurons get information from larger parts of the image and from various other neurons</a:t>
            </a:r>
          </a:p>
          <a:p>
            <a:pPr lvl="1"/>
            <a:r>
              <a:rPr lang="en-US" sz="1400" dirty="0"/>
              <a:t>The neurons at the later layers can learn more complicated features like eyes / legs</a:t>
            </a:r>
          </a:p>
        </p:txBody>
      </p:sp>
      <p:pic>
        <p:nvPicPr>
          <p:cNvPr id="4" name="Picture 3">
            <a:extLst>
              <a:ext uri="{FF2B5EF4-FFF2-40B4-BE49-F238E27FC236}">
                <a16:creationId xmlns:a16="http://schemas.microsoft.com/office/drawing/2014/main" id="{835C8F64-5CAA-4EBC-A0F8-7C9487A8F72B}"/>
              </a:ext>
            </a:extLst>
          </p:cNvPr>
          <p:cNvPicPr>
            <a:picLocks noChangeAspect="1"/>
          </p:cNvPicPr>
          <p:nvPr/>
        </p:nvPicPr>
        <p:blipFill>
          <a:blip r:embed="rId2"/>
          <a:stretch>
            <a:fillRect/>
          </a:stretch>
        </p:blipFill>
        <p:spPr>
          <a:xfrm>
            <a:off x="2350273" y="1445606"/>
            <a:ext cx="5568934" cy="1841890"/>
          </a:xfrm>
          <a:prstGeom prst="rect">
            <a:avLst/>
          </a:prstGeom>
        </p:spPr>
      </p:pic>
    </p:spTree>
    <p:extLst>
      <p:ext uri="{BB962C8B-B14F-4D97-AF65-F5344CB8AC3E}">
        <p14:creationId xmlns:p14="http://schemas.microsoft.com/office/powerpoint/2010/main" val="1439006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A5D4A-3445-2776-1F65-A519A6ED1D1B}"/>
              </a:ext>
            </a:extLst>
          </p:cNvPr>
          <p:cNvSpPr>
            <a:spLocks noGrp="1"/>
          </p:cNvSpPr>
          <p:nvPr>
            <p:ph type="title"/>
          </p:nvPr>
        </p:nvSpPr>
        <p:spPr/>
        <p:txBody>
          <a:bodyPr/>
          <a:lstStyle/>
          <a:p>
            <a:r>
              <a:rPr lang="en-GB" dirty="0"/>
              <a:t>Activation Layer</a:t>
            </a:r>
          </a:p>
        </p:txBody>
      </p:sp>
      <p:sp>
        <p:nvSpPr>
          <p:cNvPr id="3" name="Content Placeholder 2">
            <a:extLst>
              <a:ext uri="{FF2B5EF4-FFF2-40B4-BE49-F238E27FC236}">
                <a16:creationId xmlns:a16="http://schemas.microsoft.com/office/drawing/2014/main" id="{986E5CDF-44D3-B7FD-787A-F24ADEEA940D}"/>
              </a:ext>
            </a:extLst>
          </p:cNvPr>
          <p:cNvSpPr>
            <a:spLocks noGrp="1"/>
          </p:cNvSpPr>
          <p:nvPr>
            <p:ph idx="1"/>
          </p:nvPr>
        </p:nvSpPr>
        <p:spPr/>
        <p:txBody>
          <a:bodyPr/>
          <a:lstStyle/>
          <a:p>
            <a:r>
              <a:rPr lang="en-US" dirty="0"/>
              <a:t>By adding an activation function to the output of the preceding layer, activation layers add nonlinearity to the network</a:t>
            </a:r>
          </a:p>
          <a:p>
            <a:r>
              <a:rPr lang="en-US" dirty="0"/>
              <a:t>This layers apply an element-wise activation function to the output of the convolution layer</a:t>
            </a:r>
          </a:p>
          <a:p>
            <a:r>
              <a:rPr lang="en-US" dirty="0"/>
              <a:t>Some common activation functions are RELU: max(0, x), Tanh, Leaky RELU, etc. </a:t>
            </a:r>
          </a:p>
          <a:p>
            <a:r>
              <a:rPr lang="en-US" dirty="0"/>
              <a:t>The volume remains unchanged hence output volume will have dimensions 32 x 32 x 32</a:t>
            </a:r>
          </a:p>
          <a:p>
            <a:endParaRPr lang="en-GB" dirty="0"/>
          </a:p>
        </p:txBody>
      </p:sp>
    </p:spTree>
    <p:extLst>
      <p:ext uri="{BB962C8B-B14F-4D97-AF65-F5344CB8AC3E}">
        <p14:creationId xmlns:p14="http://schemas.microsoft.com/office/powerpoint/2010/main" val="532731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A931E-DE24-402A-9C8A-C1FF33EC3704}"/>
              </a:ext>
            </a:extLst>
          </p:cNvPr>
          <p:cNvSpPr>
            <a:spLocks noGrp="1"/>
          </p:cNvSpPr>
          <p:nvPr>
            <p:ph type="title"/>
          </p:nvPr>
        </p:nvSpPr>
        <p:spPr/>
        <p:txBody>
          <a:bodyPr/>
          <a:lstStyle/>
          <a:p>
            <a:r>
              <a:rPr lang="en-US" dirty="0"/>
              <a:t>Max Pooling Layer</a:t>
            </a:r>
          </a:p>
        </p:txBody>
      </p:sp>
      <p:sp>
        <p:nvSpPr>
          <p:cNvPr id="3" name="Content Placeholder 2">
            <a:extLst>
              <a:ext uri="{FF2B5EF4-FFF2-40B4-BE49-F238E27FC236}">
                <a16:creationId xmlns:a16="http://schemas.microsoft.com/office/drawing/2014/main" id="{2315A6CD-7FA2-4D5C-865A-9A582FDF16E1}"/>
              </a:ext>
            </a:extLst>
          </p:cNvPr>
          <p:cNvSpPr>
            <a:spLocks noGrp="1"/>
          </p:cNvSpPr>
          <p:nvPr>
            <p:ph idx="1"/>
          </p:nvPr>
        </p:nvSpPr>
        <p:spPr/>
        <p:txBody>
          <a:bodyPr>
            <a:normAutofit lnSpcReduction="10000"/>
          </a:bodyPr>
          <a:lstStyle/>
          <a:p>
            <a:r>
              <a:rPr lang="en-US" dirty="0"/>
              <a:t>Pooling layer is mostly used immediately after the convolutional layer to reduce the spatial size (only width and height, not depth)</a:t>
            </a:r>
          </a:p>
          <a:p>
            <a:r>
              <a:rPr lang="en-US" dirty="0"/>
              <a:t>This reduces the number of parameters, hence computation is reduced. Using fewer parameters avoids overfitting</a:t>
            </a:r>
          </a:p>
          <a:p>
            <a:r>
              <a:rPr lang="en-US" dirty="0"/>
              <a:t>The most common form of pooling is Max pooling where we take a filter of size p and apply the maximum operation over the sized part of the image.</a:t>
            </a:r>
          </a:p>
          <a:p>
            <a:endParaRPr lang="en-US" dirty="0"/>
          </a:p>
          <a:p>
            <a:pPr marL="0" indent="0">
              <a:buNone/>
            </a:pPr>
            <a:br>
              <a:rPr lang="en-US" dirty="0"/>
            </a:br>
            <a:endParaRPr lang="en-US" dirty="0"/>
          </a:p>
        </p:txBody>
      </p:sp>
      <p:pic>
        <p:nvPicPr>
          <p:cNvPr id="18438" name="Picture 6" descr="illustration of max pooling">
            <a:extLst>
              <a:ext uri="{FF2B5EF4-FFF2-40B4-BE49-F238E27FC236}">
                <a16:creationId xmlns:a16="http://schemas.microsoft.com/office/drawing/2014/main" id="{7D5D2654-5944-41A8-9F65-B2866163C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6690" y="4490514"/>
            <a:ext cx="4172125" cy="2346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348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7F457-05F6-80BA-2C91-EEAFFDFB8D4B}"/>
              </a:ext>
            </a:extLst>
          </p:cNvPr>
          <p:cNvSpPr>
            <a:spLocks noGrp="1"/>
          </p:cNvSpPr>
          <p:nvPr>
            <p:ph type="title"/>
          </p:nvPr>
        </p:nvSpPr>
        <p:spPr/>
        <p:txBody>
          <a:bodyPr/>
          <a:lstStyle/>
          <a:p>
            <a:r>
              <a:rPr lang="en-GB" dirty="0"/>
              <a:t>Flattening layers</a:t>
            </a:r>
          </a:p>
        </p:txBody>
      </p:sp>
      <p:sp>
        <p:nvSpPr>
          <p:cNvPr id="3" name="Content Placeholder 2">
            <a:extLst>
              <a:ext uri="{FF2B5EF4-FFF2-40B4-BE49-F238E27FC236}">
                <a16:creationId xmlns:a16="http://schemas.microsoft.com/office/drawing/2014/main" id="{94D1571A-6ACC-4840-68D7-517F1F25AA53}"/>
              </a:ext>
            </a:extLst>
          </p:cNvPr>
          <p:cNvSpPr>
            <a:spLocks noGrp="1"/>
          </p:cNvSpPr>
          <p:nvPr>
            <p:ph sz="half" idx="1"/>
          </p:nvPr>
        </p:nvSpPr>
        <p:spPr/>
        <p:txBody>
          <a:bodyPr>
            <a:normAutofit lnSpcReduction="10000"/>
          </a:bodyPr>
          <a:lstStyle/>
          <a:p>
            <a:r>
              <a:rPr lang="en-US" dirty="0"/>
              <a:t>After convolutional and pooling layers have extracted relevant features from the input image we have to turn this high-dimensional feature map into a format suitable for feeding into fully connected layers</a:t>
            </a:r>
          </a:p>
          <a:p>
            <a:r>
              <a:rPr lang="en-US" dirty="0"/>
              <a:t>Imagine you have a grid of data (like pixels in a feature map), and you want to line up all of these grid points in a single, long line</a:t>
            </a:r>
          </a:p>
          <a:p>
            <a:endParaRPr lang="en-US" dirty="0"/>
          </a:p>
          <a:p>
            <a:endParaRPr lang="en-GB" dirty="0"/>
          </a:p>
        </p:txBody>
      </p:sp>
      <p:sp>
        <p:nvSpPr>
          <p:cNvPr id="4" name="Content Placeholder 3">
            <a:extLst>
              <a:ext uri="{FF2B5EF4-FFF2-40B4-BE49-F238E27FC236}">
                <a16:creationId xmlns:a16="http://schemas.microsoft.com/office/drawing/2014/main" id="{14777A8E-805A-F250-4817-41EC795819D5}"/>
              </a:ext>
            </a:extLst>
          </p:cNvPr>
          <p:cNvSpPr>
            <a:spLocks noGrp="1"/>
          </p:cNvSpPr>
          <p:nvPr>
            <p:ph sz="half" idx="2"/>
          </p:nvPr>
        </p:nvSpPr>
        <p:spPr/>
        <p:txBody>
          <a:bodyPr>
            <a:normAutofit lnSpcReduction="10000"/>
          </a:bodyPr>
          <a:lstStyle/>
          <a:p>
            <a:endParaRPr lang="en-GB"/>
          </a:p>
        </p:txBody>
      </p:sp>
      <p:pic>
        <p:nvPicPr>
          <p:cNvPr id="2050" name="Picture 2">
            <a:extLst>
              <a:ext uri="{FF2B5EF4-FFF2-40B4-BE49-F238E27FC236}">
                <a16:creationId xmlns:a16="http://schemas.microsoft.com/office/drawing/2014/main" id="{3F2833D3-047B-99BA-908B-B5413CDB3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545080"/>
            <a:ext cx="5771736" cy="275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564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67CDB-D381-9830-12E2-BF936A4D5823}"/>
              </a:ext>
            </a:extLst>
          </p:cNvPr>
          <p:cNvSpPr>
            <a:spLocks noGrp="1"/>
          </p:cNvSpPr>
          <p:nvPr>
            <p:ph type="title"/>
          </p:nvPr>
        </p:nvSpPr>
        <p:spPr/>
        <p:txBody>
          <a:bodyPr/>
          <a:lstStyle/>
          <a:p>
            <a:r>
              <a:rPr lang="en-GB" dirty="0"/>
              <a:t>Fully-connected layer</a:t>
            </a:r>
          </a:p>
        </p:txBody>
      </p:sp>
      <p:sp>
        <p:nvSpPr>
          <p:cNvPr id="3" name="Content Placeholder 2">
            <a:extLst>
              <a:ext uri="{FF2B5EF4-FFF2-40B4-BE49-F238E27FC236}">
                <a16:creationId xmlns:a16="http://schemas.microsoft.com/office/drawing/2014/main" id="{7308BB1C-8438-2D59-500A-C2A7E0FB00FA}"/>
              </a:ext>
            </a:extLst>
          </p:cNvPr>
          <p:cNvSpPr>
            <a:spLocks noGrp="1"/>
          </p:cNvSpPr>
          <p:nvPr>
            <p:ph idx="1"/>
          </p:nvPr>
        </p:nvSpPr>
        <p:spPr/>
        <p:txBody>
          <a:bodyPr>
            <a:normAutofit/>
          </a:bodyPr>
          <a:lstStyle/>
          <a:p>
            <a:r>
              <a:rPr lang="en-US" dirty="0"/>
              <a:t>At the end of a convolutional neural network are one or more fully connected layers (when two layers are "fully connected," every node in the first layer is connected to every node in the second layer)</a:t>
            </a:r>
          </a:p>
          <a:p>
            <a:r>
              <a:rPr lang="en-US" dirty="0"/>
              <a:t>Their job is to perform classification based on the features extracted by the convolutions. Typically, the final fully connected layer contains a </a:t>
            </a:r>
            <a:r>
              <a:rPr lang="en-US" dirty="0" err="1"/>
              <a:t>softmax</a:t>
            </a:r>
            <a:r>
              <a:rPr lang="en-US" dirty="0"/>
              <a:t> activation function, which outputs a probability value from 0 to 1 for each of the classification labels the model is trying to predict</a:t>
            </a:r>
          </a:p>
          <a:p>
            <a:endParaRPr lang="en-US" dirty="0"/>
          </a:p>
          <a:p>
            <a:endParaRPr lang="en-GB" dirty="0"/>
          </a:p>
        </p:txBody>
      </p:sp>
    </p:spTree>
    <p:extLst>
      <p:ext uri="{BB962C8B-B14F-4D97-AF65-F5344CB8AC3E}">
        <p14:creationId xmlns:p14="http://schemas.microsoft.com/office/powerpoint/2010/main" val="3362005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FA984123-B057-F45D-47AB-4271DCC4EBC3}"/>
              </a:ext>
            </a:extLst>
          </p:cNvPr>
          <p:cNvSpPr>
            <a:spLocks noGrp="1"/>
          </p:cNvSpPr>
          <p:nvPr>
            <p:ph type="title"/>
          </p:nvPr>
        </p:nvSpPr>
        <p:spPr>
          <a:xfrm>
            <a:off x="838200" y="365125"/>
            <a:ext cx="10515600" cy="1325563"/>
          </a:xfrm>
        </p:spPr>
        <p:txBody>
          <a:bodyPr/>
          <a:lstStyle/>
          <a:p>
            <a:r>
              <a:rPr lang="en-GB" altLang="en-US" dirty="0"/>
              <a:t>Types of image classification (1)</a:t>
            </a:r>
          </a:p>
        </p:txBody>
      </p:sp>
      <p:sp>
        <p:nvSpPr>
          <p:cNvPr id="6147" name="Content Placeholder 2">
            <a:extLst>
              <a:ext uri="{FF2B5EF4-FFF2-40B4-BE49-F238E27FC236}">
                <a16:creationId xmlns:a16="http://schemas.microsoft.com/office/drawing/2014/main" id="{47468FF9-BB02-6FD4-424C-E1BA9ABFB93E}"/>
              </a:ext>
            </a:extLst>
          </p:cNvPr>
          <p:cNvSpPr>
            <a:spLocks noGrp="1"/>
          </p:cNvSpPr>
          <p:nvPr>
            <p:ph idx="1"/>
          </p:nvPr>
        </p:nvSpPr>
        <p:spPr>
          <a:xfrm>
            <a:off x="838200" y="1825625"/>
            <a:ext cx="10515600" cy="4351338"/>
          </a:xfrm>
        </p:spPr>
        <p:txBody>
          <a:bodyPr/>
          <a:lstStyle/>
          <a:p>
            <a:r>
              <a:rPr lang="en-US" altLang="en-US" dirty="0"/>
              <a:t>Depending on the problem at hand, there are different types of image classification methodologies to be employed. These are binary, multiclass, multilabel, and hierarchical</a:t>
            </a:r>
          </a:p>
          <a:p>
            <a:r>
              <a:rPr lang="en-US" altLang="en-US" dirty="0"/>
              <a:t>‍Binary classification takes an either-or logic to label images, and classifies unknown data points into two categories</a:t>
            </a:r>
          </a:p>
          <a:p>
            <a:pPr lvl="1"/>
            <a:r>
              <a:rPr lang="en-US" altLang="en-US" dirty="0"/>
              <a:t>Example: when your task is to categorize benign or malignant tumors, analyze product quality to find out whether it has defects or not, and many other problems that require yes/no answers are solved with binary classification.</a:t>
            </a:r>
          </a:p>
          <a:p>
            <a:endParaRPr lang="en-US" altLang="en-US" dirty="0"/>
          </a:p>
          <a:p>
            <a:endParaRPr lang="en-US" altLang="en-US" dirty="0"/>
          </a:p>
          <a:p>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4A9EA3-C9E4-48C0-A6F6-D70EA6F34218}"/>
              </a:ext>
            </a:extLst>
          </p:cNvPr>
          <p:cNvSpPr>
            <a:spLocks noGrp="1"/>
          </p:cNvSpPr>
          <p:nvPr>
            <p:ph type="ctrTitle"/>
          </p:nvPr>
        </p:nvSpPr>
        <p:spPr/>
        <p:txBody>
          <a:bodyPr/>
          <a:lstStyle/>
          <a:p>
            <a:r>
              <a:rPr lang="en-US" dirty="0"/>
              <a:t>Implementing CNNs in </a:t>
            </a:r>
            <a:r>
              <a:rPr lang="en-US" dirty="0" err="1"/>
              <a:t>PyTorch</a:t>
            </a:r>
            <a:endParaRPr lang="en-US" dirty="0"/>
          </a:p>
        </p:txBody>
      </p:sp>
      <p:sp>
        <p:nvSpPr>
          <p:cNvPr id="5" name="Subtitle 4">
            <a:extLst>
              <a:ext uri="{FF2B5EF4-FFF2-40B4-BE49-F238E27FC236}">
                <a16:creationId xmlns:a16="http://schemas.microsoft.com/office/drawing/2014/main" id="{24F9AE5C-784B-4D4E-85CC-63B33160D6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80188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BB41-0E11-4667-B8D3-442CF2CEF74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C22DC1F-14DE-4F5D-A507-0C3F04CD19DE}"/>
              </a:ext>
            </a:extLst>
          </p:cNvPr>
          <p:cNvSpPr>
            <a:spLocks noGrp="1"/>
          </p:cNvSpPr>
          <p:nvPr>
            <p:ph idx="1"/>
          </p:nvPr>
        </p:nvSpPr>
        <p:spPr/>
        <p:txBody>
          <a:bodyPr/>
          <a:lstStyle/>
          <a:p>
            <a:r>
              <a:rPr lang="en-US" dirty="0"/>
              <a:t>Image classification</a:t>
            </a:r>
          </a:p>
          <a:p>
            <a:r>
              <a:rPr lang="en-US" dirty="0"/>
              <a:t>Implement a Convolutional Neural Network in </a:t>
            </a:r>
            <a:r>
              <a:rPr lang="en-US" dirty="0" err="1"/>
              <a:t>PyTorch</a:t>
            </a:r>
            <a:r>
              <a:rPr lang="en-US" dirty="0"/>
              <a:t> to solve the problem</a:t>
            </a:r>
          </a:p>
          <a:p>
            <a:endParaRPr lang="en-US" dirty="0"/>
          </a:p>
        </p:txBody>
      </p:sp>
    </p:spTree>
    <p:extLst>
      <p:ext uri="{BB962C8B-B14F-4D97-AF65-F5344CB8AC3E}">
        <p14:creationId xmlns:p14="http://schemas.microsoft.com/office/powerpoint/2010/main" val="4190798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435A8-193F-4248-8DDF-2AAA75785722}"/>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F812C9C9-C57A-4A7A-BCC5-5995EA63AE9C}"/>
              </a:ext>
            </a:extLst>
          </p:cNvPr>
          <p:cNvSpPr>
            <a:spLocks noGrp="1"/>
          </p:cNvSpPr>
          <p:nvPr>
            <p:ph sz="half" idx="1"/>
          </p:nvPr>
        </p:nvSpPr>
        <p:spPr/>
        <p:txBody>
          <a:bodyPr>
            <a:normAutofit lnSpcReduction="10000"/>
          </a:bodyPr>
          <a:lstStyle/>
          <a:p>
            <a:r>
              <a:rPr lang="en-US" dirty="0"/>
              <a:t>CIFAR10 dataset</a:t>
            </a:r>
          </a:p>
          <a:p>
            <a:r>
              <a:rPr lang="en-US" dirty="0"/>
              <a:t>50K training images and 10K test images</a:t>
            </a:r>
          </a:p>
          <a:p>
            <a:r>
              <a:rPr lang="en-US" dirty="0"/>
              <a:t>There are 10 classes like airplanes, automobiles, birds, cats, deer, dog, frog, horse, ship and truck</a:t>
            </a:r>
          </a:p>
          <a:p>
            <a:r>
              <a:rPr lang="en-US" dirty="0"/>
              <a:t>The images are of size 32×32</a:t>
            </a:r>
          </a:p>
          <a:p>
            <a:pPr marL="0" indent="0">
              <a:buNone/>
            </a:pPr>
            <a:br>
              <a:rPr lang="en-US" u="sng" dirty="0">
                <a:hlinkClick r:id="rId2"/>
              </a:rPr>
            </a:br>
            <a:endParaRPr lang="en-US" dirty="0"/>
          </a:p>
        </p:txBody>
      </p:sp>
      <p:sp>
        <p:nvSpPr>
          <p:cNvPr id="4" name="Content Placeholder 3">
            <a:extLst>
              <a:ext uri="{FF2B5EF4-FFF2-40B4-BE49-F238E27FC236}">
                <a16:creationId xmlns:a16="http://schemas.microsoft.com/office/drawing/2014/main" id="{D3A28200-6662-428F-A13D-4819E02C6BAF}"/>
              </a:ext>
            </a:extLst>
          </p:cNvPr>
          <p:cNvSpPr>
            <a:spLocks noGrp="1"/>
          </p:cNvSpPr>
          <p:nvPr>
            <p:ph sz="half" idx="2"/>
          </p:nvPr>
        </p:nvSpPr>
        <p:spPr/>
        <p:txBody>
          <a:bodyPr>
            <a:normAutofit lnSpcReduction="10000"/>
          </a:bodyPr>
          <a:lstStyle/>
          <a:p>
            <a:endParaRPr lang="en-US"/>
          </a:p>
        </p:txBody>
      </p:sp>
      <p:pic>
        <p:nvPicPr>
          <p:cNvPr id="19458" name="Picture 2" descr="CIFAR10 images">
            <a:extLst>
              <a:ext uri="{FF2B5EF4-FFF2-40B4-BE49-F238E27FC236}">
                <a16:creationId xmlns:a16="http://schemas.microsoft.com/office/drawing/2014/main" id="{CEA7F828-8B9B-4097-99BB-D9F337710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697" y="1836722"/>
            <a:ext cx="5181600" cy="4020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696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F05E-805D-4AE4-BBFE-879A69BA088A}"/>
              </a:ext>
            </a:extLst>
          </p:cNvPr>
          <p:cNvSpPr>
            <a:spLocks noGrp="1"/>
          </p:cNvSpPr>
          <p:nvPr>
            <p:ph type="title"/>
          </p:nvPr>
        </p:nvSpPr>
        <p:spPr/>
        <p:txBody>
          <a:bodyPr/>
          <a:lstStyle/>
          <a:p>
            <a:r>
              <a:rPr lang="en-US" dirty="0"/>
              <a:t>Simple Network Architecture</a:t>
            </a:r>
          </a:p>
        </p:txBody>
      </p:sp>
      <p:sp>
        <p:nvSpPr>
          <p:cNvPr id="6" name="Content Placeholder 5">
            <a:extLst>
              <a:ext uri="{FF2B5EF4-FFF2-40B4-BE49-F238E27FC236}">
                <a16:creationId xmlns:a16="http://schemas.microsoft.com/office/drawing/2014/main" id="{A64CB8BE-5F8F-4BF3-AD52-235BF4DE2C8D}"/>
              </a:ext>
            </a:extLst>
          </p:cNvPr>
          <p:cNvSpPr>
            <a:spLocks noGrp="1"/>
          </p:cNvSpPr>
          <p:nvPr>
            <p:ph sz="half" idx="2"/>
          </p:nvPr>
        </p:nvSpPr>
        <p:spPr/>
        <p:txBody>
          <a:bodyPr>
            <a:normAutofit/>
          </a:bodyPr>
          <a:lstStyle/>
          <a:p>
            <a:endParaRPr lang="en-US"/>
          </a:p>
        </p:txBody>
      </p:sp>
      <p:pic>
        <p:nvPicPr>
          <p:cNvPr id="4" name="Picture 3">
            <a:extLst>
              <a:ext uri="{FF2B5EF4-FFF2-40B4-BE49-F238E27FC236}">
                <a16:creationId xmlns:a16="http://schemas.microsoft.com/office/drawing/2014/main" id="{09D29144-917C-534F-CC29-BCE166DDD824}"/>
              </a:ext>
            </a:extLst>
          </p:cNvPr>
          <p:cNvPicPr>
            <a:picLocks noChangeAspect="1"/>
          </p:cNvPicPr>
          <p:nvPr/>
        </p:nvPicPr>
        <p:blipFill>
          <a:blip r:embed="rId3"/>
          <a:stretch>
            <a:fillRect/>
          </a:stretch>
        </p:blipFill>
        <p:spPr>
          <a:xfrm>
            <a:off x="3109633" y="1801813"/>
            <a:ext cx="4951654" cy="2963490"/>
          </a:xfrm>
          <a:prstGeom prst="rect">
            <a:avLst/>
          </a:prstGeom>
        </p:spPr>
      </p:pic>
      <p:sp>
        <p:nvSpPr>
          <p:cNvPr id="9" name="Content Placeholder 8">
            <a:extLst>
              <a:ext uri="{FF2B5EF4-FFF2-40B4-BE49-F238E27FC236}">
                <a16:creationId xmlns:a16="http://schemas.microsoft.com/office/drawing/2014/main" id="{AF508CE6-DB55-E8DA-DF75-56A3FF131974}"/>
              </a:ext>
            </a:extLst>
          </p:cNvPr>
          <p:cNvSpPr>
            <a:spLocks noGrp="1"/>
          </p:cNvSpPr>
          <p:nvPr>
            <p:ph sz="half" idx="1"/>
          </p:nvPr>
        </p:nvSpPr>
        <p:spPr/>
        <p:txBody>
          <a:bodyPr/>
          <a:lstStyle/>
          <a:p>
            <a:endParaRPr lang="en-GB" dirty="0"/>
          </a:p>
        </p:txBody>
      </p:sp>
      <p:pic>
        <p:nvPicPr>
          <p:cNvPr id="11" name="Picture 10">
            <a:extLst>
              <a:ext uri="{FF2B5EF4-FFF2-40B4-BE49-F238E27FC236}">
                <a16:creationId xmlns:a16="http://schemas.microsoft.com/office/drawing/2014/main" id="{246D085F-B925-51C0-2F55-22B28CD9C76D}"/>
              </a:ext>
            </a:extLst>
          </p:cNvPr>
          <p:cNvPicPr>
            <a:picLocks noChangeAspect="1"/>
          </p:cNvPicPr>
          <p:nvPr/>
        </p:nvPicPr>
        <p:blipFill>
          <a:blip r:embed="rId4"/>
          <a:stretch>
            <a:fillRect/>
          </a:stretch>
        </p:blipFill>
        <p:spPr>
          <a:xfrm>
            <a:off x="2556968" y="4978189"/>
            <a:ext cx="7078063" cy="1514686"/>
          </a:xfrm>
          <a:prstGeom prst="rect">
            <a:avLst/>
          </a:prstGeom>
        </p:spPr>
      </p:pic>
    </p:spTree>
    <p:extLst>
      <p:ext uri="{BB962C8B-B14F-4D97-AF65-F5344CB8AC3E}">
        <p14:creationId xmlns:p14="http://schemas.microsoft.com/office/powerpoint/2010/main" val="912959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3D665-0807-46C0-87F4-D343BFE7ED84}"/>
              </a:ext>
            </a:extLst>
          </p:cNvPr>
          <p:cNvSpPr>
            <a:spLocks noGrp="1"/>
          </p:cNvSpPr>
          <p:nvPr>
            <p:ph type="title"/>
          </p:nvPr>
        </p:nvSpPr>
        <p:spPr/>
        <p:txBody>
          <a:bodyPr>
            <a:normAutofit/>
          </a:bodyPr>
          <a:lstStyle/>
          <a:p>
            <a:r>
              <a:rPr lang="en-US" dirty="0"/>
              <a:t>Training the network</a:t>
            </a:r>
          </a:p>
        </p:txBody>
      </p:sp>
      <p:sp>
        <p:nvSpPr>
          <p:cNvPr id="5" name="Content Placeholder 4">
            <a:extLst>
              <a:ext uri="{FF2B5EF4-FFF2-40B4-BE49-F238E27FC236}">
                <a16:creationId xmlns:a16="http://schemas.microsoft.com/office/drawing/2014/main" id="{824413DD-0C92-4D40-8041-F1920AF341BC}"/>
              </a:ext>
            </a:extLst>
          </p:cNvPr>
          <p:cNvSpPr>
            <a:spLocks noGrp="1"/>
          </p:cNvSpPr>
          <p:nvPr>
            <p:ph idx="1"/>
          </p:nvPr>
        </p:nvSpPr>
        <p:spPr/>
        <p:txBody>
          <a:bodyPr/>
          <a:lstStyle/>
          <a:p>
            <a:r>
              <a:rPr lang="en-US" dirty="0"/>
              <a:t>We have a 10 class classification problem, we will use a categorical cross entropy loss and use Adam optimizer to train the network</a:t>
            </a:r>
          </a:p>
          <a:p>
            <a:pPr lvl="1"/>
            <a:r>
              <a:rPr lang="en-US" dirty="0"/>
              <a:t>We train the network in N epochs</a:t>
            </a:r>
          </a:p>
        </p:txBody>
      </p:sp>
    </p:spTree>
    <p:extLst>
      <p:ext uri="{BB962C8B-B14F-4D97-AF65-F5344CB8AC3E}">
        <p14:creationId xmlns:p14="http://schemas.microsoft.com/office/powerpoint/2010/main" val="818105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45325-30A2-477A-931C-4F3C6B48D376}"/>
              </a:ext>
            </a:extLst>
          </p:cNvPr>
          <p:cNvSpPr>
            <a:spLocks noGrp="1"/>
          </p:cNvSpPr>
          <p:nvPr>
            <p:ph type="title"/>
          </p:nvPr>
        </p:nvSpPr>
        <p:spPr/>
        <p:txBody>
          <a:bodyPr/>
          <a:lstStyle/>
          <a:p>
            <a:r>
              <a:rPr lang="en-US" dirty="0"/>
              <a:t>Data Augmentation (1)</a:t>
            </a:r>
          </a:p>
        </p:txBody>
      </p:sp>
      <p:sp>
        <p:nvSpPr>
          <p:cNvPr id="3" name="Content Placeholder 2">
            <a:extLst>
              <a:ext uri="{FF2B5EF4-FFF2-40B4-BE49-F238E27FC236}">
                <a16:creationId xmlns:a16="http://schemas.microsoft.com/office/drawing/2014/main" id="{F6643204-301F-4E0B-929C-3D92D24AB3AB}"/>
              </a:ext>
            </a:extLst>
          </p:cNvPr>
          <p:cNvSpPr>
            <a:spLocks noGrp="1"/>
          </p:cNvSpPr>
          <p:nvPr>
            <p:ph idx="1"/>
          </p:nvPr>
        </p:nvSpPr>
        <p:spPr/>
        <p:txBody>
          <a:bodyPr>
            <a:normAutofit/>
          </a:bodyPr>
          <a:lstStyle/>
          <a:p>
            <a:r>
              <a:rPr lang="en-US" dirty="0"/>
              <a:t>One of the major reasons for overfitting is that you don’t have enough data to train your network</a:t>
            </a:r>
          </a:p>
          <a:p>
            <a:r>
              <a:rPr lang="en-US" dirty="0"/>
              <a:t>Apart from regularization, another very effective way to counter overfitting is Data Augmentation</a:t>
            </a:r>
          </a:p>
          <a:p>
            <a:r>
              <a:rPr lang="en-US" dirty="0"/>
              <a:t>It is the process of artificially creating more images from the images you already have by changing the size, orientation etc. of the image</a:t>
            </a:r>
          </a:p>
          <a:p>
            <a:r>
              <a:rPr lang="en-US" dirty="0"/>
              <a:t>It can be a tedious task but fortunately, this can be done in </a:t>
            </a:r>
            <a:r>
              <a:rPr lang="en-US" dirty="0" err="1"/>
              <a:t>PyTorch</a:t>
            </a:r>
            <a:r>
              <a:rPr lang="en-US" dirty="0"/>
              <a:t> using the </a:t>
            </a:r>
            <a:r>
              <a:rPr lang="en-US" dirty="0" err="1"/>
              <a:t>ImageDataGenerator</a:t>
            </a:r>
            <a:r>
              <a:rPr lang="en-US" dirty="0"/>
              <a:t> instance</a:t>
            </a:r>
          </a:p>
        </p:txBody>
      </p:sp>
    </p:spTree>
    <p:extLst>
      <p:ext uri="{BB962C8B-B14F-4D97-AF65-F5344CB8AC3E}">
        <p14:creationId xmlns:p14="http://schemas.microsoft.com/office/powerpoint/2010/main" val="762829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9A1FD-AD0A-412E-B0BA-2225D580B8C0}"/>
              </a:ext>
            </a:extLst>
          </p:cNvPr>
          <p:cNvSpPr>
            <a:spLocks noGrp="1"/>
          </p:cNvSpPr>
          <p:nvPr>
            <p:ph type="title"/>
          </p:nvPr>
        </p:nvSpPr>
        <p:spPr/>
        <p:txBody>
          <a:bodyPr/>
          <a:lstStyle/>
          <a:p>
            <a:r>
              <a:rPr lang="en-US" dirty="0"/>
              <a:t>Data Augmentation (2)</a:t>
            </a:r>
          </a:p>
        </p:txBody>
      </p:sp>
      <p:sp>
        <p:nvSpPr>
          <p:cNvPr id="3" name="Content Placeholder 2">
            <a:extLst>
              <a:ext uri="{FF2B5EF4-FFF2-40B4-BE49-F238E27FC236}">
                <a16:creationId xmlns:a16="http://schemas.microsoft.com/office/drawing/2014/main" id="{61CECB00-57A7-4E2B-9E93-5946D588CEBD}"/>
              </a:ext>
            </a:extLst>
          </p:cNvPr>
          <p:cNvSpPr>
            <a:spLocks noGrp="1"/>
          </p:cNvSpPr>
          <p:nvPr>
            <p:ph sz="half" idx="1"/>
          </p:nvPr>
        </p:nvSpPr>
        <p:spPr/>
        <p:txBody>
          <a:bodyPr>
            <a:noAutofit/>
          </a:bodyPr>
          <a:lstStyle/>
          <a:p>
            <a:pPr marL="0" indent="0">
              <a:buNone/>
            </a:pPr>
            <a:r>
              <a:rPr lang="en-US" sz="1200" dirty="0"/>
              <a:t>from </a:t>
            </a:r>
            <a:r>
              <a:rPr lang="en-US" sz="1200" dirty="0" err="1"/>
              <a:t>torchvision</a:t>
            </a:r>
            <a:r>
              <a:rPr lang="en-US" sz="1200" dirty="0"/>
              <a:t> import </a:t>
            </a:r>
            <a:r>
              <a:rPr lang="en-US" sz="1200" dirty="0" err="1"/>
              <a:t>datasets,transforms</a:t>
            </a:r>
            <a:endParaRPr lang="en-US" sz="1200" dirty="0"/>
          </a:p>
          <a:p>
            <a:pPr marL="0" indent="0">
              <a:buNone/>
            </a:pPr>
            <a:r>
              <a:rPr lang="en-US" sz="1200" dirty="0"/>
              <a:t>transforms = </a:t>
            </a:r>
            <a:r>
              <a:rPr lang="en-US" sz="1200" dirty="0" err="1"/>
              <a:t>transforms.Compose</a:t>
            </a:r>
            <a:r>
              <a:rPr lang="en-US" sz="1200" dirty="0"/>
              <a:t>([</a:t>
            </a:r>
          </a:p>
          <a:p>
            <a:pPr marL="0" indent="0">
              <a:buNone/>
            </a:pPr>
            <a:r>
              <a:rPr lang="en-US" sz="1200" dirty="0"/>
              <a:t>#resises the image so it can be perfect for our model.</a:t>
            </a:r>
          </a:p>
          <a:p>
            <a:pPr marL="0" indent="0">
              <a:buNone/>
            </a:pPr>
            <a:r>
              <a:rPr lang="en-US" sz="1200" dirty="0" err="1"/>
              <a:t>transforms.Resize</a:t>
            </a:r>
            <a:r>
              <a:rPr lang="en-US" sz="1200" dirty="0"/>
              <a:t>((32,32)),</a:t>
            </a:r>
          </a:p>
          <a:p>
            <a:pPr marL="0" indent="0">
              <a:buNone/>
            </a:pPr>
            <a:r>
              <a:rPr lang="en-US" sz="1200" dirty="0"/>
              <a:t># Flips the image w.r.t horizontal axis</a:t>
            </a:r>
          </a:p>
          <a:p>
            <a:pPr marL="0" indent="0">
              <a:buNone/>
            </a:pPr>
            <a:r>
              <a:rPr lang="en-US" sz="1200" dirty="0" err="1"/>
              <a:t>transforms.RandomHorizontalFlip</a:t>
            </a:r>
            <a:r>
              <a:rPr lang="en-US" sz="1200" dirty="0"/>
              <a:t>(), </a:t>
            </a:r>
          </a:p>
          <a:p>
            <a:pPr marL="0" indent="0">
              <a:buNone/>
            </a:pPr>
            <a:r>
              <a:rPr lang="en-US" sz="1200" dirty="0"/>
              <a:t>#Rotates the image to a specified angel</a:t>
            </a:r>
          </a:p>
          <a:p>
            <a:pPr marL="0" indent="0">
              <a:buNone/>
            </a:pPr>
            <a:r>
              <a:rPr lang="en-US" sz="1200" dirty="0" err="1"/>
              <a:t>transforms.RandomRotation</a:t>
            </a:r>
            <a:r>
              <a:rPr lang="en-US" sz="1200" dirty="0"/>
              <a:t>(10),     </a:t>
            </a:r>
          </a:p>
          <a:p>
            <a:pPr marL="0" indent="0">
              <a:buNone/>
            </a:pPr>
            <a:r>
              <a:rPr lang="en-US" sz="1200" dirty="0"/>
              <a:t>#Performs actions like zooms, change shear angles.</a:t>
            </a:r>
          </a:p>
          <a:p>
            <a:pPr marL="0" indent="0">
              <a:buNone/>
            </a:pPr>
            <a:r>
              <a:rPr lang="en-US" sz="1200" dirty="0" err="1"/>
              <a:t>transforms.RandomAffine</a:t>
            </a:r>
            <a:r>
              <a:rPr lang="en-US" sz="1200" dirty="0"/>
              <a:t>(0, shear=10, scale=(0.8,1.2)),</a:t>
            </a:r>
          </a:p>
          <a:p>
            <a:pPr marL="0" indent="0">
              <a:buNone/>
            </a:pPr>
            <a:r>
              <a:rPr lang="en-US" sz="1200" dirty="0"/>
              <a:t># Set the color params</a:t>
            </a:r>
          </a:p>
          <a:p>
            <a:pPr marL="0" indent="0">
              <a:buNone/>
            </a:pPr>
            <a:r>
              <a:rPr lang="en-US" sz="1200" dirty="0" err="1"/>
              <a:t>transforms.ColorJitter</a:t>
            </a:r>
            <a:r>
              <a:rPr lang="en-US" sz="1200" dirty="0"/>
              <a:t>(brightness=0.2, contrast=0.2, saturation=0.2), </a:t>
            </a:r>
          </a:p>
          <a:p>
            <a:pPr marL="0" indent="0">
              <a:buNone/>
            </a:pPr>
            <a:r>
              <a:rPr lang="en-US" sz="1200" dirty="0"/>
              <a:t># convert the image to tensor so that it can work with torch</a:t>
            </a:r>
          </a:p>
          <a:p>
            <a:pPr marL="0" indent="0">
              <a:buNone/>
            </a:pPr>
            <a:r>
              <a:rPr lang="en-US" sz="1200" dirty="0" err="1"/>
              <a:t>transforms.ToTensor</a:t>
            </a:r>
            <a:r>
              <a:rPr lang="en-US" sz="1200" dirty="0"/>
              <a:t>(), </a:t>
            </a:r>
          </a:p>
          <a:p>
            <a:pPr marL="0" indent="0">
              <a:buNone/>
            </a:pPr>
            <a:r>
              <a:rPr lang="en-US" sz="1200" dirty="0"/>
              <a:t>#Normalize all the images</a:t>
            </a:r>
          </a:p>
          <a:p>
            <a:pPr marL="0" indent="0">
              <a:buNone/>
            </a:pPr>
            <a:r>
              <a:rPr lang="en-US" sz="1200" dirty="0" err="1"/>
              <a:t>transforms.Normalize</a:t>
            </a:r>
            <a:r>
              <a:rPr lang="en-US" sz="1200" dirty="0"/>
              <a:t>((0.5, 0.5, 0.5), (0.5, 0.5, 0.5))</a:t>
            </a:r>
          </a:p>
          <a:p>
            <a:pPr marL="0" indent="0">
              <a:buNone/>
            </a:pPr>
            <a:r>
              <a:rPr lang="en-US" sz="1200" dirty="0"/>
              <a:t>])</a:t>
            </a:r>
          </a:p>
        </p:txBody>
      </p:sp>
      <p:sp>
        <p:nvSpPr>
          <p:cNvPr id="4" name="Content Placeholder 3">
            <a:extLst>
              <a:ext uri="{FF2B5EF4-FFF2-40B4-BE49-F238E27FC236}">
                <a16:creationId xmlns:a16="http://schemas.microsoft.com/office/drawing/2014/main" id="{09BE1E84-F7A4-48B5-80FA-134E25E0902E}"/>
              </a:ext>
            </a:extLst>
          </p:cNvPr>
          <p:cNvSpPr>
            <a:spLocks noGrp="1"/>
          </p:cNvSpPr>
          <p:nvPr>
            <p:ph sz="half" idx="2"/>
          </p:nvPr>
        </p:nvSpPr>
        <p:spPr/>
        <p:txBody>
          <a:bodyPr>
            <a:normAutofit/>
          </a:bodyPr>
          <a:lstStyle/>
          <a:p>
            <a:r>
              <a:rPr lang="en-US" sz="1700" dirty="0"/>
              <a:t>This includes rotation of the image, shifting the image left/right/top/bottom by some amount, flip the image horizontally or vertically, shear or zoom the image etc. </a:t>
            </a:r>
          </a:p>
          <a:p>
            <a:pPr marL="0" indent="0">
              <a:buNone/>
            </a:pPr>
            <a:br>
              <a:rPr lang="en-US" u="sng" dirty="0">
                <a:hlinkClick r:id="rId2"/>
              </a:rPr>
            </a:br>
            <a:endParaRPr lang="en-US" dirty="0"/>
          </a:p>
        </p:txBody>
      </p:sp>
      <p:pic>
        <p:nvPicPr>
          <p:cNvPr id="23554" name="Picture 2" descr="data augmentation example keras">
            <a:extLst>
              <a:ext uri="{FF2B5EF4-FFF2-40B4-BE49-F238E27FC236}">
                <a16:creationId xmlns:a16="http://schemas.microsoft.com/office/drawing/2014/main" id="{AB5B9629-E57F-476E-81FF-9E4E3D53E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4797" y="2930367"/>
            <a:ext cx="4437906" cy="2197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242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310C-AE74-41FC-A578-27233E8CF694}"/>
              </a:ext>
            </a:extLst>
          </p:cNvPr>
          <p:cNvSpPr>
            <a:spLocks noGrp="1"/>
          </p:cNvSpPr>
          <p:nvPr>
            <p:ph type="title"/>
          </p:nvPr>
        </p:nvSpPr>
        <p:spPr/>
        <p:txBody>
          <a:bodyPr>
            <a:normAutofit/>
          </a:bodyPr>
          <a:lstStyle/>
          <a:p>
            <a:r>
              <a:rPr lang="en-US" dirty="0"/>
              <a:t>What next?</a:t>
            </a:r>
          </a:p>
        </p:txBody>
      </p:sp>
      <p:sp>
        <p:nvSpPr>
          <p:cNvPr id="3" name="Content Placeholder 2">
            <a:extLst>
              <a:ext uri="{FF2B5EF4-FFF2-40B4-BE49-F238E27FC236}">
                <a16:creationId xmlns:a16="http://schemas.microsoft.com/office/drawing/2014/main" id="{28FF715C-3F9C-4559-88FE-E4260C97D8F1}"/>
              </a:ext>
            </a:extLst>
          </p:cNvPr>
          <p:cNvSpPr>
            <a:spLocks noGrp="1"/>
          </p:cNvSpPr>
          <p:nvPr>
            <p:ph idx="1"/>
          </p:nvPr>
        </p:nvSpPr>
        <p:spPr/>
        <p:txBody>
          <a:bodyPr>
            <a:normAutofit/>
          </a:bodyPr>
          <a:lstStyle/>
          <a:p>
            <a:r>
              <a:rPr lang="en-US" dirty="0"/>
              <a:t>Lot of parameters to chose from and then training took a long time</a:t>
            </a:r>
          </a:p>
          <a:p>
            <a:r>
              <a:rPr lang="en-US" dirty="0"/>
              <a:t>We would not want to get tied down with these two problems when we are working on simple problems</a:t>
            </a:r>
          </a:p>
          <a:p>
            <a:r>
              <a:rPr lang="en-US" dirty="0"/>
              <a:t>Many open source trained models which have been trained on millions of images and for hundreds of hours on many GPUs</a:t>
            </a:r>
          </a:p>
          <a:p>
            <a:r>
              <a:rPr lang="en-US" dirty="0"/>
              <a:t>We can leverage their models and try to use their trained models as the starting point rather than starting from scratch</a:t>
            </a:r>
          </a:p>
          <a:p>
            <a:r>
              <a:rPr lang="en-US" dirty="0"/>
              <a:t>Learn how to do Transfer Learning and Fine-tuning</a:t>
            </a:r>
          </a:p>
        </p:txBody>
      </p:sp>
    </p:spTree>
    <p:extLst>
      <p:ext uri="{BB962C8B-B14F-4D97-AF65-F5344CB8AC3E}">
        <p14:creationId xmlns:p14="http://schemas.microsoft.com/office/powerpoint/2010/main" val="3817063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52D4C-AA67-4A30-9240-641B141A88CB}"/>
              </a:ext>
            </a:extLst>
          </p:cNvPr>
          <p:cNvSpPr>
            <a:spLocks noGrp="1"/>
          </p:cNvSpPr>
          <p:nvPr>
            <p:ph type="title"/>
          </p:nvPr>
        </p:nvSpPr>
        <p:spPr/>
        <p:txBody>
          <a:bodyPr/>
          <a:lstStyle/>
          <a:p>
            <a:r>
              <a:rPr lang="en-US" dirty="0"/>
              <a:t>ImageNet and ILSVRC</a:t>
            </a:r>
          </a:p>
        </p:txBody>
      </p:sp>
      <p:sp>
        <p:nvSpPr>
          <p:cNvPr id="3" name="Content Placeholder 2">
            <a:extLst>
              <a:ext uri="{FF2B5EF4-FFF2-40B4-BE49-F238E27FC236}">
                <a16:creationId xmlns:a16="http://schemas.microsoft.com/office/drawing/2014/main" id="{2D2F4CA6-7593-4CF2-9F35-3DAC4FF04D76}"/>
              </a:ext>
            </a:extLst>
          </p:cNvPr>
          <p:cNvSpPr>
            <a:spLocks noGrp="1"/>
          </p:cNvSpPr>
          <p:nvPr>
            <p:ph idx="1"/>
          </p:nvPr>
        </p:nvSpPr>
        <p:spPr/>
        <p:txBody>
          <a:bodyPr>
            <a:normAutofit fontScale="92500" lnSpcReduction="10000"/>
          </a:bodyPr>
          <a:lstStyle/>
          <a:p>
            <a:r>
              <a:rPr lang="en-US" dirty="0"/>
              <a:t>ImageNet is a project which aims to provide a large image database for research purposes</a:t>
            </a:r>
          </a:p>
          <a:p>
            <a:pPr lvl="1"/>
            <a:r>
              <a:rPr lang="en-US" dirty="0"/>
              <a:t>It contains more than 14 million images which belong to more than 20,000 classes (or </a:t>
            </a:r>
            <a:r>
              <a:rPr lang="en-US" dirty="0" err="1"/>
              <a:t>synsets</a:t>
            </a:r>
            <a:r>
              <a:rPr lang="en-US" dirty="0"/>
              <a:t> )</a:t>
            </a:r>
          </a:p>
          <a:p>
            <a:pPr lvl="1"/>
            <a:r>
              <a:rPr lang="en-US" dirty="0"/>
              <a:t>They also provide bounding box annotations for around 1 million images, which can be used in Object Localization tasks</a:t>
            </a:r>
          </a:p>
          <a:p>
            <a:r>
              <a:rPr lang="en-US" dirty="0"/>
              <a:t>ImageNet Large Scale Visual Recognition Challenge (ILSVRC) is an annual competition organized by the ImageNet team since 2010, where research teams evaluate their computer vision algorithms various visual recognition tasks such as Object Classification and Object Localization</a:t>
            </a:r>
          </a:p>
          <a:p>
            <a:pPr lvl="1"/>
            <a:r>
              <a:rPr lang="en-US" dirty="0"/>
              <a:t>The training data is a subset of ImageNet with 1.2 million images belonging to 1000 classes. Deep Learning came to limelight in 2012 when Alex </a:t>
            </a:r>
            <a:r>
              <a:rPr lang="en-US" dirty="0" err="1"/>
              <a:t>Krizhevsky</a:t>
            </a:r>
            <a:r>
              <a:rPr lang="en-US" dirty="0"/>
              <a:t> and his team won the competition by a margin of a excellent 11%</a:t>
            </a:r>
          </a:p>
          <a:p>
            <a:endParaRPr lang="en-US" dirty="0"/>
          </a:p>
        </p:txBody>
      </p:sp>
    </p:spTree>
    <p:extLst>
      <p:ext uri="{BB962C8B-B14F-4D97-AF65-F5344CB8AC3E}">
        <p14:creationId xmlns:p14="http://schemas.microsoft.com/office/powerpoint/2010/main" val="1788276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EE59-2ADA-420E-B440-66E78683564C}"/>
              </a:ext>
            </a:extLst>
          </p:cNvPr>
          <p:cNvSpPr>
            <a:spLocks noGrp="1"/>
          </p:cNvSpPr>
          <p:nvPr>
            <p:ph type="title"/>
          </p:nvPr>
        </p:nvSpPr>
        <p:spPr/>
        <p:txBody>
          <a:bodyPr/>
          <a:lstStyle/>
          <a:p>
            <a:r>
              <a:rPr lang="en-US" dirty="0"/>
              <a:t>Why use pre-trained models? (1)</a:t>
            </a:r>
          </a:p>
        </p:txBody>
      </p:sp>
      <p:sp>
        <p:nvSpPr>
          <p:cNvPr id="3" name="Content Placeholder 2">
            <a:extLst>
              <a:ext uri="{FF2B5EF4-FFF2-40B4-BE49-F238E27FC236}">
                <a16:creationId xmlns:a16="http://schemas.microsoft.com/office/drawing/2014/main" id="{E191A613-709C-408B-AEAF-601643D7D777}"/>
              </a:ext>
            </a:extLst>
          </p:cNvPr>
          <p:cNvSpPr>
            <a:spLocks noGrp="1"/>
          </p:cNvSpPr>
          <p:nvPr>
            <p:ph idx="1"/>
          </p:nvPr>
        </p:nvSpPr>
        <p:spPr/>
        <p:txBody>
          <a:bodyPr>
            <a:normAutofit fontScale="70000" lnSpcReduction="20000"/>
          </a:bodyPr>
          <a:lstStyle/>
          <a:p>
            <a:r>
              <a:rPr lang="en-US" dirty="0"/>
              <a:t>A pre-trained model is trained on a different task than the task at hand but provides a very useful starting point because the features learned while training on the old task are useful for the new task</a:t>
            </a:r>
          </a:p>
          <a:p>
            <a:r>
              <a:rPr lang="en-US" dirty="0"/>
              <a:t>We have seen earlier that we can create and train small convolutional networks (CNNs) to classify different objects (using CIFAR10)</a:t>
            </a:r>
          </a:p>
          <a:p>
            <a:r>
              <a:rPr lang="en-US" dirty="0"/>
              <a:t>These small networks fall short when there are many classes and the objects vary in size / shape / appearance etc., as the model lacks the complexity which is required to model such large variations in data</a:t>
            </a:r>
          </a:p>
          <a:p>
            <a:r>
              <a:rPr lang="en-US" dirty="0"/>
              <a:t>Even though it is possible to model any function using just a single hidden layer theoretically, but the number of neurons required to do so would be very large, making the network difficult to train</a:t>
            </a:r>
          </a:p>
          <a:p>
            <a:pPr lvl="1"/>
            <a:r>
              <a:rPr lang="en-US" dirty="0"/>
              <a:t>Thus, we use deep networks with many hidden layers which try to learn different features at different layers as we saw in the previous slides on CNNs</a:t>
            </a:r>
          </a:p>
          <a:p>
            <a:pPr marL="0" indent="0">
              <a:buNone/>
            </a:pPr>
            <a:br>
              <a:rPr lang="en-US" dirty="0"/>
            </a:br>
            <a:br>
              <a:rPr lang="en-US" dirty="0"/>
            </a:br>
            <a:endParaRPr lang="en-US" dirty="0"/>
          </a:p>
        </p:txBody>
      </p:sp>
    </p:spTree>
    <p:extLst>
      <p:ext uri="{BB962C8B-B14F-4D97-AF65-F5344CB8AC3E}">
        <p14:creationId xmlns:p14="http://schemas.microsoft.com/office/powerpoint/2010/main" val="4119037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44C1898-6254-DA39-AFE4-77908022EE74}"/>
              </a:ext>
            </a:extLst>
          </p:cNvPr>
          <p:cNvSpPr>
            <a:spLocks noGrp="1"/>
          </p:cNvSpPr>
          <p:nvPr>
            <p:ph type="title"/>
          </p:nvPr>
        </p:nvSpPr>
        <p:spPr/>
        <p:txBody>
          <a:bodyPr/>
          <a:lstStyle/>
          <a:p>
            <a:r>
              <a:rPr lang="en-GB" altLang="en-US" dirty="0"/>
              <a:t>Types of image classification (2)</a:t>
            </a:r>
          </a:p>
        </p:txBody>
      </p:sp>
      <p:sp>
        <p:nvSpPr>
          <p:cNvPr id="3" name="Content Placeholder 2">
            <a:extLst>
              <a:ext uri="{FF2B5EF4-FFF2-40B4-BE49-F238E27FC236}">
                <a16:creationId xmlns:a16="http://schemas.microsoft.com/office/drawing/2014/main" id="{A27CA157-C4E1-8049-7176-D36014040311}"/>
              </a:ext>
            </a:extLst>
          </p:cNvPr>
          <p:cNvSpPr>
            <a:spLocks noGrp="1"/>
          </p:cNvSpPr>
          <p:nvPr>
            <p:ph sz="half" idx="1"/>
          </p:nvPr>
        </p:nvSpPr>
        <p:spPr>
          <a:xfrm>
            <a:off x="609600" y="1600200"/>
            <a:ext cx="5384800" cy="4525963"/>
          </a:xfrm>
        </p:spPr>
        <p:txBody>
          <a:bodyPr>
            <a:normAutofit lnSpcReduction="10000"/>
          </a:bodyPr>
          <a:lstStyle/>
          <a:p>
            <a:pPr>
              <a:defRPr/>
            </a:pPr>
            <a:r>
              <a:rPr lang="en-US" b="1" dirty="0"/>
              <a:t>Multiclass</a:t>
            </a:r>
            <a:r>
              <a:rPr lang="en-US" dirty="0"/>
              <a:t>: While binary classification is used to distinguish between two classes of objects, multiclass, as the name suggests, categorizes items into three or more classes</a:t>
            </a:r>
          </a:p>
          <a:p>
            <a:pPr>
              <a:defRPr/>
            </a:pPr>
            <a:r>
              <a:rPr lang="en-US" b="1" dirty="0"/>
              <a:t>Multilabel</a:t>
            </a:r>
            <a:r>
              <a:rPr lang="en-US" dirty="0"/>
              <a:t>: Unlike multiclass classification, where each image is assigned to exactly one class, multilabel classification allows the item to be assigned to multiple labels</a:t>
            </a:r>
            <a:endParaRPr lang="en-GB" dirty="0"/>
          </a:p>
        </p:txBody>
      </p:sp>
      <p:sp>
        <p:nvSpPr>
          <p:cNvPr id="7172" name="Content Placeholder 3">
            <a:extLst>
              <a:ext uri="{FF2B5EF4-FFF2-40B4-BE49-F238E27FC236}">
                <a16:creationId xmlns:a16="http://schemas.microsoft.com/office/drawing/2014/main" id="{3117CFAE-F4E7-56D2-39CD-DE699339CA98}"/>
              </a:ext>
            </a:extLst>
          </p:cNvPr>
          <p:cNvSpPr>
            <a:spLocks noGrp="1"/>
          </p:cNvSpPr>
          <p:nvPr>
            <p:ph sz="half" idx="2"/>
          </p:nvPr>
        </p:nvSpPr>
        <p:spPr>
          <a:xfrm>
            <a:off x="6197600" y="1600200"/>
            <a:ext cx="5384800" cy="4525963"/>
          </a:xfrm>
        </p:spPr>
        <p:txBody>
          <a:bodyPr>
            <a:normAutofit lnSpcReduction="10000"/>
          </a:bodyPr>
          <a:lstStyle/>
          <a:p>
            <a:endParaRPr lang="en-GB" altLang="en-US"/>
          </a:p>
        </p:txBody>
      </p:sp>
      <p:pic>
        <p:nvPicPr>
          <p:cNvPr id="7173" name="Picture 2">
            <a:extLst>
              <a:ext uri="{FF2B5EF4-FFF2-40B4-BE49-F238E27FC236}">
                <a16:creationId xmlns:a16="http://schemas.microsoft.com/office/drawing/2014/main" id="{BD8CA26B-02BC-FD97-C8F2-CDCAD41151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94143"/>
            <a:ext cx="6030913"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C372F-44E2-433B-8095-4DD4121DDAA7}"/>
              </a:ext>
            </a:extLst>
          </p:cNvPr>
          <p:cNvSpPr>
            <a:spLocks noGrp="1"/>
          </p:cNvSpPr>
          <p:nvPr>
            <p:ph type="title"/>
          </p:nvPr>
        </p:nvSpPr>
        <p:spPr/>
        <p:txBody>
          <a:bodyPr/>
          <a:lstStyle/>
          <a:p>
            <a:r>
              <a:rPr lang="en-US" dirty="0"/>
              <a:t>Why use pre-trained models? (2)</a:t>
            </a:r>
          </a:p>
        </p:txBody>
      </p:sp>
      <p:sp>
        <p:nvSpPr>
          <p:cNvPr id="3" name="Content Placeholder 2">
            <a:extLst>
              <a:ext uri="{FF2B5EF4-FFF2-40B4-BE49-F238E27FC236}">
                <a16:creationId xmlns:a16="http://schemas.microsoft.com/office/drawing/2014/main" id="{30499736-4E11-4CB6-B405-4E287388F144}"/>
              </a:ext>
            </a:extLst>
          </p:cNvPr>
          <p:cNvSpPr>
            <a:spLocks noGrp="1"/>
          </p:cNvSpPr>
          <p:nvPr>
            <p:ph idx="1"/>
          </p:nvPr>
        </p:nvSpPr>
        <p:spPr/>
        <p:txBody>
          <a:bodyPr/>
          <a:lstStyle/>
          <a:p>
            <a:r>
              <a:rPr lang="en-US" dirty="0"/>
              <a:t>Deep networks have a large number of unknown parameters (in millions)</a:t>
            </a:r>
          </a:p>
          <a:p>
            <a:r>
              <a:rPr lang="en-US" dirty="0"/>
              <a:t>The task of training a network is to find the optimum parameters using the training data</a:t>
            </a:r>
          </a:p>
          <a:p>
            <a:r>
              <a:rPr lang="en-US" dirty="0"/>
              <a:t>For finding all the unknown parameters accurately, we would need a lot of data (in millions)</a:t>
            </a:r>
          </a:p>
          <a:p>
            <a:r>
              <a:rPr lang="en-US" dirty="0"/>
              <a:t>If we have very few data, we will get only approximate values for most of the parameters, which we don’t want</a:t>
            </a:r>
          </a:p>
          <a:p>
            <a:pPr marL="0" indent="0">
              <a:buNone/>
            </a:pPr>
            <a:r>
              <a:rPr lang="en-US" dirty="0"/>
              <a:t>	For Deep Networks – More data -&gt; Better learning</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965510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8DEB-7AF0-427E-BED5-70A83DC4D357}"/>
              </a:ext>
            </a:extLst>
          </p:cNvPr>
          <p:cNvSpPr>
            <a:spLocks noGrp="1"/>
          </p:cNvSpPr>
          <p:nvPr>
            <p:ph type="title"/>
          </p:nvPr>
        </p:nvSpPr>
        <p:spPr/>
        <p:txBody>
          <a:bodyPr/>
          <a:lstStyle/>
          <a:p>
            <a:r>
              <a:rPr lang="en-US" dirty="0"/>
              <a:t>Why use pre-trained models? (3)</a:t>
            </a:r>
          </a:p>
        </p:txBody>
      </p:sp>
      <p:sp>
        <p:nvSpPr>
          <p:cNvPr id="3" name="Content Placeholder 2">
            <a:extLst>
              <a:ext uri="{FF2B5EF4-FFF2-40B4-BE49-F238E27FC236}">
                <a16:creationId xmlns:a16="http://schemas.microsoft.com/office/drawing/2014/main" id="{531CB2FB-2471-491E-80D6-E929A6776059}"/>
              </a:ext>
            </a:extLst>
          </p:cNvPr>
          <p:cNvSpPr>
            <a:spLocks noGrp="1"/>
          </p:cNvSpPr>
          <p:nvPr>
            <p:ph idx="1"/>
          </p:nvPr>
        </p:nvSpPr>
        <p:spPr/>
        <p:txBody>
          <a:bodyPr>
            <a:normAutofit fontScale="92500" lnSpcReduction="20000"/>
          </a:bodyPr>
          <a:lstStyle/>
          <a:p>
            <a:r>
              <a:rPr lang="en-US" dirty="0"/>
              <a:t>The problem is that it is difficult to get such huge labeled datasets for training the network</a:t>
            </a:r>
          </a:p>
          <a:p>
            <a:r>
              <a:rPr lang="en-US" dirty="0"/>
              <a:t>Another problem, related to deep networks is that even if you get the data, it takes a large amount of time to train the network (hundreds of hours)</a:t>
            </a:r>
          </a:p>
          <a:p>
            <a:pPr lvl="1"/>
            <a:r>
              <a:rPr lang="en-US" dirty="0"/>
              <a:t>Thus, it takes a lot of time, money and effort to train a deep network successfully</a:t>
            </a:r>
          </a:p>
          <a:p>
            <a:r>
              <a:rPr lang="en-US" dirty="0"/>
              <a:t>Fortunately, we can leverage the models already trained on very large amounts of data for difficult tasks with thousands of classes</a:t>
            </a:r>
          </a:p>
          <a:p>
            <a:pPr lvl="1"/>
            <a:r>
              <a:rPr lang="en-US" dirty="0"/>
              <a:t>Many Research groups share the models they have trained for competitions like ILSVRC</a:t>
            </a:r>
          </a:p>
          <a:p>
            <a:pPr lvl="1"/>
            <a:r>
              <a:rPr lang="en-US" dirty="0"/>
              <a:t>The models have been trained on millions of images and for hundreds of hours on powerful GPUs</a:t>
            </a:r>
          </a:p>
          <a:p>
            <a:pPr lvl="1"/>
            <a:r>
              <a:rPr lang="en-US" dirty="0"/>
              <a:t>Most often we use these models as a starting point for our training process, instead of training our own model from scratch</a:t>
            </a:r>
          </a:p>
        </p:txBody>
      </p:sp>
    </p:spTree>
    <p:extLst>
      <p:ext uri="{BB962C8B-B14F-4D97-AF65-F5344CB8AC3E}">
        <p14:creationId xmlns:p14="http://schemas.microsoft.com/office/powerpoint/2010/main" val="3124080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E4623-20E4-4D24-9D86-759803CCA535}"/>
              </a:ext>
            </a:extLst>
          </p:cNvPr>
          <p:cNvSpPr>
            <a:spLocks noGrp="1"/>
          </p:cNvSpPr>
          <p:nvPr>
            <p:ph type="title"/>
          </p:nvPr>
        </p:nvSpPr>
        <p:spPr/>
        <p:txBody>
          <a:bodyPr>
            <a:normAutofit/>
          </a:bodyPr>
          <a:lstStyle/>
          <a:p>
            <a:r>
              <a:rPr lang="en-US" dirty="0"/>
              <a:t>Models and pre-trained weights</a:t>
            </a:r>
          </a:p>
        </p:txBody>
      </p:sp>
      <p:sp>
        <p:nvSpPr>
          <p:cNvPr id="3" name="Content Placeholder 2">
            <a:extLst>
              <a:ext uri="{FF2B5EF4-FFF2-40B4-BE49-F238E27FC236}">
                <a16:creationId xmlns:a16="http://schemas.microsoft.com/office/drawing/2014/main" id="{1D0974E0-2AC3-45CA-9431-13F75B795DF8}"/>
              </a:ext>
            </a:extLst>
          </p:cNvPr>
          <p:cNvSpPr>
            <a:spLocks noGrp="1"/>
          </p:cNvSpPr>
          <p:nvPr>
            <p:ph idx="1"/>
          </p:nvPr>
        </p:nvSpPr>
        <p:spPr/>
        <p:txBody>
          <a:bodyPr>
            <a:normAutofit/>
          </a:bodyPr>
          <a:lstStyle/>
          <a:p>
            <a:r>
              <a:rPr lang="en-US" dirty="0"/>
              <a:t>The </a:t>
            </a:r>
            <a:r>
              <a:rPr lang="en-US" dirty="0" err="1"/>
              <a:t>torchvision.models</a:t>
            </a:r>
            <a:r>
              <a:rPr lang="en-US" dirty="0"/>
              <a:t> subpackage contains definitions of models for addressing different tasks, including: image classification, pixelwise semantic segmentation, object detection, instance segmentation, person </a:t>
            </a:r>
            <a:r>
              <a:rPr lang="en-US" dirty="0" err="1"/>
              <a:t>keypoint</a:t>
            </a:r>
            <a:r>
              <a:rPr lang="en-US" dirty="0"/>
              <a:t> detection, video classification, and optical flow</a:t>
            </a:r>
          </a:p>
          <a:p>
            <a:r>
              <a:rPr lang="en-US" dirty="0"/>
              <a:t>The following classification models are available, with or without pre-trained weights:</a:t>
            </a:r>
          </a:p>
          <a:p>
            <a:pPr lvl="1"/>
            <a:r>
              <a:rPr lang="en-US" dirty="0" err="1"/>
              <a:t>AlexNet</a:t>
            </a:r>
            <a:r>
              <a:rPr lang="en-US" dirty="0"/>
              <a:t>, </a:t>
            </a:r>
            <a:r>
              <a:rPr lang="en-US" dirty="0" err="1"/>
              <a:t>ConvNeXt</a:t>
            </a:r>
            <a:r>
              <a:rPr lang="en-US" dirty="0"/>
              <a:t>, </a:t>
            </a:r>
            <a:r>
              <a:rPr lang="en-US" dirty="0" err="1"/>
              <a:t>DenseNet</a:t>
            </a:r>
            <a:r>
              <a:rPr lang="en-US" dirty="0"/>
              <a:t>, </a:t>
            </a:r>
            <a:r>
              <a:rPr lang="en-US" dirty="0" err="1"/>
              <a:t>EfficientNet</a:t>
            </a:r>
            <a:r>
              <a:rPr lang="en-US" dirty="0"/>
              <a:t>, EfficientNetV2, </a:t>
            </a:r>
            <a:r>
              <a:rPr lang="en-US" dirty="0" err="1"/>
              <a:t>GoogLeNet</a:t>
            </a:r>
            <a:r>
              <a:rPr lang="en-US" dirty="0"/>
              <a:t>, Inception V3, </a:t>
            </a:r>
            <a:r>
              <a:rPr lang="en-US" dirty="0" err="1"/>
              <a:t>MaxVit</a:t>
            </a:r>
            <a:r>
              <a:rPr lang="en-US" dirty="0"/>
              <a:t>, </a:t>
            </a:r>
            <a:r>
              <a:rPr lang="en-US" dirty="0" err="1"/>
              <a:t>MNASNet</a:t>
            </a:r>
            <a:r>
              <a:rPr lang="en-US" dirty="0"/>
              <a:t>, </a:t>
            </a:r>
            <a:r>
              <a:rPr lang="en-US" dirty="0" err="1"/>
              <a:t>MobileNet</a:t>
            </a:r>
            <a:r>
              <a:rPr lang="en-US" dirty="0"/>
              <a:t> V2, </a:t>
            </a:r>
            <a:r>
              <a:rPr lang="en-US" dirty="0" err="1"/>
              <a:t>MobileNet</a:t>
            </a:r>
            <a:r>
              <a:rPr lang="en-US" dirty="0"/>
              <a:t> V3, </a:t>
            </a:r>
            <a:r>
              <a:rPr lang="en-US" dirty="0" err="1"/>
              <a:t>RegNet</a:t>
            </a:r>
            <a:r>
              <a:rPr lang="en-US" dirty="0"/>
              <a:t>, </a:t>
            </a:r>
            <a:r>
              <a:rPr lang="en-US" dirty="0" err="1"/>
              <a:t>ResNet</a:t>
            </a:r>
            <a:r>
              <a:rPr lang="en-US" dirty="0"/>
              <a:t>, </a:t>
            </a:r>
            <a:r>
              <a:rPr lang="en-US" dirty="0" err="1"/>
              <a:t>ResNeXt</a:t>
            </a:r>
            <a:r>
              <a:rPr lang="en-US" dirty="0"/>
              <a:t>, </a:t>
            </a:r>
            <a:r>
              <a:rPr lang="en-US" dirty="0" err="1"/>
              <a:t>ShuffleNet</a:t>
            </a:r>
            <a:r>
              <a:rPr lang="en-US" dirty="0"/>
              <a:t> V2, </a:t>
            </a:r>
            <a:r>
              <a:rPr lang="en-US" dirty="0" err="1"/>
              <a:t>SqueezeNet</a:t>
            </a:r>
            <a:r>
              <a:rPr lang="en-US" dirty="0"/>
              <a:t>, </a:t>
            </a:r>
            <a:r>
              <a:rPr lang="en-US" dirty="0" err="1"/>
              <a:t>SwinTransformer</a:t>
            </a:r>
            <a:r>
              <a:rPr lang="en-US" dirty="0"/>
              <a:t>, VGG, </a:t>
            </a:r>
            <a:r>
              <a:rPr lang="en-US" dirty="0" err="1"/>
              <a:t>VisionTransformer</a:t>
            </a:r>
            <a:r>
              <a:rPr lang="en-US" dirty="0"/>
              <a:t>, Wide </a:t>
            </a:r>
            <a:r>
              <a:rPr lang="en-US" dirty="0" err="1"/>
              <a:t>ResNet</a:t>
            </a:r>
            <a:endParaRPr lang="en-US" dirty="0"/>
          </a:p>
        </p:txBody>
      </p:sp>
    </p:spTree>
    <p:extLst>
      <p:ext uri="{BB962C8B-B14F-4D97-AF65-F5344CB8AC3E}">
        <p14:creationId xmlns:p14="http://schemas.microsoft.com/office/powerpoint/2010/main" val="2599200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DC0D-5735-4929-A5B2-C2771AD955B8}"/>
              </a:ext>
            </a:extLst>
          </p:cNvPr>
          <p:cNvSpPr>
            <a:spLocks noGrp="1"/>
          </p:cNvSpPr>
          <p:nvPr>
            <p:ph type="title"/>
          </p:nvPr>
        </p:nvSpPr>
        <p:spPr/>
        <p:txBody>
          <a:bodyPr/>
          <a:lstStyle/>
          <a:p>
            <a:r>
              <a:rPr lang="en-US" dirty="0"/>
              <a:t>Initializing pre-trained models</a:t>
            </a:r>
          </a:p>
        </p:txBody>
      </p:sp>
      <p:sp>
        <p:nvSpPr>
          <p:cNvPr id="3" name="Content Placeholder 2">
            <a:extLst>
              <a:ext uri="{FF2B5EF4-FFF2-40B4-BE49-F238E27FC236}">
                <a16:creationId xmlns:a16="http://schemas.microsoft.com/office/drawing/2014/main" id="{B78A31F8-BC0C-440D-9F59-F944AD29051F}"/>
              </a:ext>
            </a:extLst>
          </p:cNvPr>
          <p:cNvSpPr>
            <a:spLocks noGrp="1"/>
          </p:cNvSpPr>
          <p:nvPr>
            <p:ph idx="1"/>
          </p:nvPr>
        </p:nvSpPr>
        <p:spPr/>
        <p:txBody>
          <a:bodyPr>
            <a:normAutofit/>
          </a:bodyPr>
          <a:lstStyle/>
          <a:p>
            <a:pPr marL="0" indent="0">
              <a:buNone/>
            </a:pPr>
            <a:endParaRPr lang="en-US" dirty="0"/>
          </a:p>
        </p:txBody>
      </p:sp>
      <p:pic>
        <p:nvPicPr>
          <p:cNvPr id="5" name="Picture 4">
            <a:extLst>
              <a:ext uri="{FF2B5EF4-FFF2-40B4-BE49-F238E27FC236}">
                <a16:creationId xmlns:a16="http://schemas.microsoft.com/office/drawing/2014/main" id="{FF2DC9B9-D586-8742-B579-DCFBE746CA6F}"/>
              </a:ext>
            </a:extLst>
          </p:cNvPr>
          <p:cNvPicPr>
            <a:picLocks noChangeAspect="1"/>
          </p:cNvPicPr>
          <p:nvPr/>
        </p:nvPicPr>
        <p:blipFill>
          <a:blip r:embed="rId2"/>
          <a:stretch>
            <a:fillRect/>
          </a:stretch>
        </p:blipFill>
        <p:spPr>
          <a:xfrm>
            <a:off x="2427471" y="2859294"/>
            <a:ext cx="6468378" cy="1581371"/>
          </a:xfrm>
          <a:prstGeom prst="rect">
            <a:avLst/>
          </a:prstGeom>
        </p:spPr>
      </p:pic>
    </p:spTree>
    <p:extLst>
      <p:ext uri="{BB962C8B-B14F-4D97-AF65-F5344CB8AC3E}">
        <p14:creationId xmlns:p14="http://schemas.microsoft.com/office/powerpoint/2010/main" val="2459605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56C10-2702-4F51-9282-7A2F39213FBE}"/>
              </a:ext>
            </a:extLst>
          </p:cNvPr>
          <p:cNvSpPr>
            <a:spLocks noGrp="1"/>
          </p:cNvSpPr>
          <p:nvPr>
            <p:ph type="title"/>
          </p:nvPr>
        </p:nvSpPr>
        <p:spPr/>
        <p:txBody>
          <a:bodyPr/>
          <a:lstStyle/>
          <a:p>
            <a:r>
              <a:rPr lang="en-US" dirty="0"/>
              <a:t>Loading and pre-processing an image</a:t>
            </a:r>
          </a:p>
        </p:txBody>
      </p:sp>
      <p:sp>
        <p:nvSpPr>
          <p:cNvPr id="5" name="Content Placeholder 4">
            <a:extLst>
              <a:ext uri="{FF2B5EF4-FFF2-40B4-BE49-F238E27FC236}">
                <a16:creationId xmlns:a16="http://schemas.microsoft.com/office/drawing/2014/main" id="{016AD7B1-01D4-62A7-9C8E-29CAFD88FEBC}"/>
              </a:ext>
            </a:extLst>
          </p:cNvPr>
          <p:cNvSpPr>
            <a:spLocks noGrp="1"/>
          </p:cNvSpPr>
          <p:nvPr>
            <p:ph sz="half" idx="1"/>
          </p:nvPr>
        </p:nvSpPr>
        <p:spPr/>
        <p:txBody>
          <a:bodyPr/>
          <a:lstStyle/>
          <a:p>
            <a:endParaRPr lang="en-GB"/>
          </a:p>
        </p:txBody>
      </p:sp>
      <p:sp>
        <p:nvSpPr>
          <p:cNvPr id="7" name="Content Placeholder 6">
            <a:extLst>
              <a:ext uri="{FF2B5EF4-FFF2-40B4-BE49-F238E27FC236}">
                <a16:creationId xmlns:a16="http://schemas.microsoft.com/office/drawing/2014/main" id="{AA68CB01-7F29-D7D1-3215-B5ED13A469F1}"/>
              </a:ext>
            </a:extLst>
          </p:cNvPr>
          <p:cNvSpPr>
            <a:spLocks noGrp="1"/>
          </p:cNvSpPr>
          <p:nvPr>
            <p:ph sz="half" idx="2"/>
          </p:nvPr>
        </p:nvSpPr>
        <p:spPr/>
        <p:txBody>
          <a:bodyPr/>
          <a:lstStyle/>
          <a:p>
            <a:endParaRPr lang="en-GB" dirty="0"/>
          </a:p>
        </p:txBody>
      </p:sp>
      <p:pic>
        <p:nvPicPr>
          <p:cNvPr id="10" name="Picture 9">
            <a:extLst>
              <a:ext uri="{FF2B5EF4-FFF2-40B4-BE49-F238E27FC236}">
                <a16:creationId xmlns:a16="http://schemas.microsoft.com/office/drawing/2014/main" id="{4A515E3F-E109-82BC-981B-7FAD12C6E887}"/>
              </a:ext>
            </a:extLst>
          </p:cNvPr>
          <p:cNvPicPr>
            <a:picLocks noChangeAspect="1"/>
          </p:cNvPicPr>
          <p:nvPr/>
        </p:nvPicPr>
        <p:blipFill>
          <a:blip r:embed="rId3"/>
          <a:stretch>
            <a:fillRect/>
          </a:stretch>
        </p:blipFill>
        <p:spPr>
          <a:xfrm>
            <a:off x="2586477" y="2003240"/>
            <a:ext cx="5932683" cy="3996108"/>
          </a:xfrm>
          <a:prstGeom prst="rect">
            <a:avLst/>
          </a:prstGeom>
        </p:spPr>
      </p:pic>
    </p:spTree>
    <p:extLst>
      <p:ext uri="{BB962C8B-B14F-4D97-AF65-F5344CB8AC3E}">
        <p14:creationId xmlns:p14="http://schemas.microsoft.com/office/powerpoint/2010/main" val="968092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049FF-B36A-4E54-95F1-4369ECE90C53}"/>
              </a:ext>
            </a:extLst>
          </p:cNvPr>
          <p:cNvSpPr>
            <a:spLocks noGrp="1"/>
          </p:cNvSpPr>
          <p:nvPr>
            <p:ph type="title"/>
          </p:nvPr>
        </p:nvSpPr>
        <p:spPr/>
        <p:txBody>
          <a:bodyPr/>
          <a:lstStyle/>
          <a:p>
            <a:r>
              <a:rPr lang="en-US" dirty="0"/>
              <a:t>Transfer Learning and Fine-tuning using pre-trained models</a:t>
            </a:r>
          </a:p>
        </p:txBody>
      </p:sp>
      <p:sp>
        <p:nvSpPr>
          <p:cNvPr id="3" name="Content Placeholder 2">
            <a:extLst>
              <a:ext uri="{FF2B5EF4-FFF2-40B4-BE49-F238E27FC236}">
                <a16:creationId xmlns:a16="http://schemas.microsoft.com/office/drawing/2014/main" id="{3089FB6A-E0E0-48EC-9845-A99458CCF298}"/>
              </a:ext>
            </a:extLst>
          </p:cNvPr>
          <p:cNvSpPr>
            <a:spLocks noGrp="1"/>
          </p:cNvSpPr>
          <p:nvPr>
            <p:ph idx="1"/>
          </p:nvPr>
        </p:nvSpPr>
        <p:spPr/>
        <p:txBody>
          <a:bodyPr>
            <a:normAutofit/>
          </a:bodyPr>
          <a:lstStyle/>
          <a:p>
            <a:r>
              <a:rPr lang="en-US" dirty="0"/>
              <a:t>Pre-trained models can identify objects/categories only from the ones that are used during the learning phase</a:t>
            </a:r>
          </a:p>
          <a:p>
            <a:endParaRPr lang="en-US" dirty="0"/>
          </a:p>
          <a:p>
            <a:r>
              <a:rPr lang="en-US" dirty="0"/>
              <a:t>How to use pre-trained models as a Feature Extractor and train a new model for a different classification task</a:t>
            </a:r>
          </a:p>
          <a:p>
            <a:endParaRPr lang="en-US" dirty="0"/>
          </a:p>
        </p:txBody>
      </p:sp>
    </p:spTree>
    <p:extLst>
      <p:ext uri="{BB962C8B-B14F-4D97-AF65-F5344CB8AC3E}">
        <p14:creationId xmlns:p14="http://schemas.microsoft.com/office/powerpoint/2010/main" val="1415208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67C72-F4DE-4568-9928-1DF1D069187C}"/>
              </a:ext>
            </a:extLst>
          </p:cNvPr>
          <p:cNvSpPr>
            <a:spLocks noGrp="1"/>
          </p:cNvSpPr>
          <p:nvPr>
            <p:ph type="title"/>
          </p:nvPr>
        </p:nvSpPr>
        <p:spPr/>
        <p:txBody>
          <a:bodyPr>
            <a:normAutofit/>
          </a:bodyPr>
          <a:lstStyle/>
          <a:p>
            <a:r>
              <a:rPr lang="en-US" dirty="0"/>
              <a:t>Transfer Learning vs Fine-tuning (1)</a:t>
            </a:r>
          </a:p>
        </p:txBody>
      </p:sp>
      <p:sp>
        <p:nvSpPr>
          <p:cNvPr id="3" name="Content Placeholder 2">
            <a:extLst>
              <a:ext uri="{FF2B5EF4-FFF2-40B4-BE49-F238E27FC236}">
                <a16:creationId xmlns:a16="http://schemas.microsoft.com/office/drawing/2014/main" id="{8E92DA36-5B90-42E2-BF44-3BAE6329406F}"/>
              </a:ext>
            </a:extLst>
          </p:cNvPr>
          <p:cNvSpPr>
            <a:spLocks noGrp="1"/>
          </p:cNvSpPr>
          <p:nvPr>
            <p:ph idx="1"/>
          </p:nvPr>
        </p:nvSpPr>
        <p:spPr/>
        <p:txBody>
          <a:bodyPr/>
          <a:lstStyle/>
          <a:p>
            <a:r>
              <a:rPr lang="en-US" dirty="0"/>
              <a:t>The pre-trained models are trained on very large scale image classification problems. The convolutional layers act as feature extractor and the fully connected layers act as Classifiers.</a:t>
            </a:r>
          </a:p>
          <a:p>
            <a:pPr marL="0" indent="0">
              <a:buNone/>
            </a:pPr>
            <a:endParaRPr lang="en-US" dirty="0"/>
          </a:p>
        </p:txBody>
      </p:sp>
      <p:pic>
        <p:nvPicPr>
          <p:cNvPr id="28674" name="Picture 2" descr="https://www.learnopencv.com/wp-content/uploads/2017/11/cnn-schema1.jpg">
            <a:extLst>
              <a:ext uri="{FF2B5EF4-FFF2-40B4-BE49-F238E27FC236}">
                <a16:creationId xmlns:a16="http://schemas.microsoft.com/office/drawing/2014/main" id="{75B11FFA-4FFE-448A-B12D-1B0DA90C4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6638" y="3077376"/>
            <a:ext cx="5201020" cy="3313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531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5554B-CF75-48D7-9B17-1078B5CEA948}"/>
              </a:ext>
            </a:extLst>
          </p:cNvPr>
          <p:cNvSpPr>
            <a:spLocks noGrp="1"/>
          </p:cNvSpPr>
          <p:nvPr>
            <p:ph type="title"/>
          </p:nvPr>
        </p:nvSpPr>
        <p:spPr/>
        <p:txBody>
          <a:bodyPr/>
          <a:lstStyle/>
          <a:p>
            <a:r>
              <a:rPr lang="en-US" dirty="0"/>
              <a:t>Transfer Learning vs Fine-tuning (2)</a:t>
            </a:r>
          </a:p>
        </p:txBody>
      </p:sp>
      <p:sp>
        <p:nvSpPr>
          <p:cNvPr id="3" name="Content Placeholder 2">
            <a:extLst>
              <a:ext uri="{FF2B5EF4-FFF2-40B4-BE49-F238E27FC236}">
                <a16:creationId xmlns:a16="http://schemas.microsoft.com/office/drawing/2014/main" id="{CA9B7A03-7A07-408D-AA62-10E59805FF84}"/>
              </a:ext>
            </a:extLst>
          </p:cNvPr>
          <p:cNvSpPr>
            <a:spLocks noGrp="1"/>
          </p:cNvSpPr>
          <p:nvPr>
            <p:ph idx="1"/>
          </p:nvPr>
        </p:nvSpPr>
        <p:spPr/>
        <p:txBody>
          <a:bodyPr>
            <a:normAutofit fontScale="92500" lnSpcReduction="10000"/>
          </a:bodyPr>
          <a:lstStyle/>
          <a:p>
            <a:r>
              <a:rPr lang="en-US" dirty="0"/>
              <a:t>Since these models are very large and have seen a huge number of images, they tend to learn very good, discriminative features</a:t>
            </a:r>
          </a:p>
          <a:p>
            <a:r>
              <a:rPr lang="en-US" dirty="0"/>
              <a:t>We can either use the convolutional layers merely as a feature extractor or we can tweak the already trained convolutional layers to suit our problem at hand</a:t>
            </a:r>
          </a:p>
          <a:p>
            <a:r>
              <a:rPr lang="en-US" dirty="0"/>
              <a:t>The former approach is known as Transfer Learning and the latter as Fine-tuning</a:t>
            </a:r>
          </a:p>
          <a:p>
            <a:r>
              <a:rPr lang="en-US" dirty="0"/>
              <a:t>As a rule of thumb: when we have a small training set and our problem is similar to the task for which the pre-trained models were trained, we can use transfer learning. If we have enough data, we can try and tweak the convolutional layers so that they learn more robust features relevant to our problem</a:t>
            </a:r>
          </a:p>
        </p:txBody>
      </p:sp>
    </p:spTree>
    <p:extLst>
      <p:ext uri="{BB962C8B-B14F-4D97-AF65-F5344CB8AC3E}">
        <p14:creationId xmlns:p14="http://schemas.microsoft.com/office/powerpoint/2010/main" val="1879761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751E-A63E-48F5-AD2B-0AF299A9CBDE}"/>
              </a:ext>
            </a:extLst>
          </p:cNvPr>
          <p:cNvSpPr>
            <a:spLocks noGrp="1"/>
          </p:cNvSpPr>
          <p:nvPr>
            <p:ph type="title"/>
          </p:nvPr>
        </p:nvSpPr>
        <p:spPr/>
        <p:txBody>
          <a:bodyPr/>
          <a:lstStyle/>
          <a:p>
            <a:r>
              <a:rPr lang="en-US" dirty="0"/>
              <a:t>Fine-tuning</a:t>
            </a:r>
          </a:p>
        </p:txBody>
      </p:sp>
      <p:sp>
        <p:nvSpPr>
          <p:cNvPr id="3" name="Content Placeholder 2">
            <a:extLst>
              <a:ext uri="{FF2B5EF4-FFF2-40B4-BE49-F238E27FC236}">
                <a16:creationId xmlns:a16="http://schemas.microsoft.com/office/drawing/2014/main" id="{B4D23C5B-5D97-4125-99F5-9F200DEE1F46}"/>
              </a:ext>
            </a:extLst>
          </p:cNvPr>
          <p:cNvSpPr>
            <a:spLocks noGrp="1"/>
          </p:cNvSpPr>
          <p:nvPr>
            <p:ph idx="1"/>
          </p:nvPr>
        </p:nvSpPr>
        <p:spPr/>
        <p:txBody>
          <a:bodyPr>
            <a:normAutofit fontScale="92500" lnSpcReduction="20000"/>
          </a:bodyPr>
          <a:lstStyle/>
          <a:p>
            <a:r>
              <a:rPr lang="en-US" dirty="0"/>
              <a:t>The task of fine-tuning a network is to tweak the parameters of an already trained network so that it adapts to the new task at hand</a:t>
            </a:r>
          </a:p>
          <a:p>
            <a:r>
              <a:rPr lang="en-US" dirty="0"/>
              <a:t>The initial layers learn very general features and as we go higher up the network, the layers tend to learn patterns more specific to the task it is being trained on</a:t>
            </a:r>
          </a:p>
          <a:p>
            <a:r>
              <a:rPr lang="en-US" dirty="0"/>
              <a:t>Thus, for fine-tuning, we want to keep the initial layers intact (or freeze them) and retrain the later layers for our task</a:t>
            </a:r>
          </a:p>
          <a:p>
            <a:r>
              <a:rPr lang="en-US" dirty="0"/>
              <a:t> Fine-tuning avoids the following limitations:</a:t>
            </a:r>
          </a:p>
          <a:p>
            <a:pPr lvl="1"/>
            <a:r>
              <a:rPr lang="en-US" dirty="0"/>
              <a:t>The amount of data required for training is not much because of two reasons. First, we are not training the entire network. Second, the part that is being trained is not trained from scratch</a:t>
            </a:r>
          </a:p>
          <a:p>
            <a:pPr lvl="1"/>
            <a:r>
              <a:rPr lang="en-US" dirty="0"/>
              <a:t>Since the parameters that need to be updated is less, the amount of time needed will also be less</a:t>
            </a:r>
          </a:p>
        </p:txBody>
      </p:sp>
    </p:spTree>
    <p:extLst>
      <p:ext uri="{BB962C8B-B14F-4D97-AF65-F5344CB8AC3E}">
        <p14:creationId xmlns:p14="http://schemas.microsoft.com/office/powerpoint/2010/main" val="3063360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3E20F-ABFD-4896-9853-28DF068A2D75}"/>
              </a:ext>
            </a:extLst>
          </p:cNvPr>
          <p:cNvSpPr>
            <a:spLocks noGrp="1"/>
          </p:cNvSpPr>
          <p:nvPr>
            <p:ph type="title"/>
          </p:nvPr>
        </p:nvSpPr>
        <p:spPr/>
        <p:txBody>
          <a:bodyPr>
            <a:normAutofit/>
          </a:bodyPr>
          <a:lstStyle/>
          <a:p>
            <a:r>
              <a:rPr lang="en-US" dirty="0"/>
              <a:t>Fine-tuning pipeline</a:t>
            </a:r>
          </a:p>
        </p:txBody>
      </p:sp>
      <p:sp>
        <p:nvSpPr>
          <p:cNvPr id="3" name="Content Placeholder 2">
            <a:extLst>
              <a:ext uri="{FF2B5EF4-FFF2-40B4-BE49-F238E27FC236}">
                <a16:creationId xmlns:a16="http://schemas.microsoft.com/office/drawing/2014/main" id="{4E53877E-5D14-4ADF-B2A1-4D2521B6305F}"/>
              </a:ext>
            </a:extLst>
          </p:cNvPr>
          <p:cNvSpPr>
            <a:spLocks noGrp="1"/>
          </p:cNvSpPr>
          <p:nvPr>
            <p:ph idx="1"/>
          </p:nvPr>
        </p:nvSpPr>
        <p:spPr/>
        <p:txBody>
          <a:bodyPr>
            <a:normAutofit/>
          </a:bodyPr>
          <a:lstStyle/>
          <a:p>
            <a:r>
              <a:rPr lang="en-US" dirty="0"/>
              <a:t>Download and prepare data</a:t>
            </a:r>
            <a:endParaRPr lang="mk-MK" dirty="0"/>
          </a:p>
          <a:p>
            <a:r>
              <a:rPr lang="en-US" dirty="0"/>
              <a:t>Load the pre-trained model</a:t>
            </a:r>
          </a:p>
          <a:p>
            <a:r>
              <a:rPr lang="en-US" dirty="0"/>
              <a:t>Freeze the required layers</a:t>
            </a:r>
          </a:p>
          <a:p>
            <a:pPr lvl="1"/>
            <a:r>
              <a:rPr lang="en-US" dirty="0"/>
              <a:t>In </a:t>
            </a:r>
            <a:r>
              <a:rPr lang="en-US" dirty="0" err="1"/>
              <a:t>PyTorch</a:t>
            </a:r>
            <a:r>
              <a:rPr lang="en-US" dirty="0"/>
              <a:t>, the parameters have a property called “</a:t>
            </a:r>
            <a:r>
              <a:rPr lang="en-GB" b="0" i="0" dirty="0" err="1">
                <a:solidFill>
                  <a:srgbClr val="222222"/>
                </a:solidFill>
                <a:effectLst/>
                <a:highlight>
                  <a:srgbClr val="F9F9F9"/>
                </a:highlight>
                <a:latin typeface="Consolas" panose="020B0609020204030204" pitchFamily="49" charset="0"/>
              </a:rPr>
              <a:t>requires_grad</a:t>
            </a:r>
            <a:r>
              <a:rPr lang="en-US" dirty="0"/>
              <a:t>”. For freezing the weights of a particular layer, we should set this parameter to False, indicating that this parameter should not be trained</a:t>
            </a:r>
          </a:p>
          <a:p>
            <a:pPr lvl="1"/>
            <a:r>
              <a:rPr lang="en-US" dirty="0"/>
              <a:t>We go over each parameter and select which parameters we want to train (freeze the parameters except the parameters from for example the last 4 layers)</a:t>
            </a:r>
          </a:p>
        </p:txBody>
      </p:sp>
    </p:spTree>
    <p:extLst>
      <p:ext uri="{BB962C8B-B14F-4D97-AF65-F5344CB8AC3E}">
        <p14:creationId xmlns:p14="http://schemas.microsoft.com/office/powerpoint/2010/main" val="3932733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4DEE7A69-3E8C-4445-7557-30962A382914}"/>
              </a:ext>
            </a:extLst>
          </p:cNvPr>
          <p:cNvSpPr>
            <a:spLocks noGrp="1"/>
          </p:cNvSpPr>
          <p:nvPr>
            <p:ph type="title"/>
          </p:nvPr>
        </p:nvSpPr>
        <p:spPr/>
        <p:txBody>
          <a:bodyPr/>
          <a:lstStyle/>
          <a:p>
            <a:r>
              <a:rPr lang="en-GB" altLang="en-US" dirty="0"/>
              <a:t>Types of image classification (3)</a:t>
            </a:r>
          </a:p>
        </p:txBody>
      </p:sp>
      <p:sp>
        <p:nvSpPr>
          <p:cNvPr id="8195" name="Content Placeholder 2">
            <a:extLst>
              <a:ext uri="{FF2B5EF4-FFF2-40B4-BE49-F238E27FC236}">
                <a16:creationId xmlns:a16="http://schemas.microsoft.com/office/drawing/2014/main" id="{455C2779-DC0E-0FFD-4FF7-10C9946DB58B}"/>
              </a:ext>
            </a:extLst>
          </p:cNvPr>
          <p:cNvSpPr>
            <a:spLocks noGrp="1"/>
          </p:cNvSpPr>
          <p:nvPr>
            <p:ph idx="1"/>
          </p:nvPr>
        </p:nvSpPr>
        <p:spPr/>
        <p:txBody>
          <a:bodyPr/>
          <a:lstStyle/>
          <a:p>
            <a:r>
              <a:rPr lang="en-US" altLang="en-US" b="1"/>
              <a:t>Hierarchical</a:t>
            </a:r>
            <a:r>
              <a:rPr lang="en-US" altLang="en-US"/>
              <a:t>: Hierarchical classification is the task of organizing classes into a hierarchical structure based on their similarities, where a higher-level class represents broader categories and a lower-level class is more concrete and specific.</a:t>
            </a:r>
          </a:p>
          <a:p>
            <a:endParaRPr lang="en-GB" altLang="en-US"/>
          </a:p>
        </p:txBody>
      </p:sp>
      <p:pic>
        <p:nvPicPr>
          <p:cNvPr id="8196" name="Picture 5">
            <a:extLst>
              <a:ext uri="{FF2B5EF4-FFF2-40B4-BE49-F238E27FC236}">
                <a16:creationId xmlns:a16="http://schemas.microsoft.com/office/drawing/2014/main" id="{4F56749A-5B1B-A02D-E8EC-8B4131F30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140" y="3681979"/>
            <a:ext cx="6423660" cy="296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9F3E-3972-93E6-971F-7CE7B711357A}"/>
              </a:ext>
            </a:extLst>
          </p:cNvPr>
          <p:cNvSpPr>
            <a:spLocks noGrp="1"/>
          </p:cNvSpPr>
          <p:nvPr>
            <p:ph type="title"/>
          </p:nvPr>
        </p:nvSpPr>
        <p:spPr/>
        <p:txBody>
          <a:bodyPr/>
          <a:lstStyle/>
          <a:p>
            <a:r>
              <a:rPr lang="en-GB" dirty="0"/>
              <a:t>Project Ideas (1)</a:t>
            </a:r>
          </a:p>
        </p:txBody>
      </p:sp>
      <p:sp>
        <p:nvSpPr>
          <p:cNvPr id="3" name="Content Placeholder 2">
            <a:extLst>
              <a:ext uri="{FF2B5EF4-FFF2-40B4-BE49-F238E27FC236}">
                <a16:creationId xmlns:a16="http://schemas.microsoft.com/office/drawing/2014/main" id="{6B72A21E-8F60-E828-D6D7-C5F4BA1F126B}"/>
              </a:ext>
            </a:extLst>
          </p:cNvPr>
          <p:cNvSpPr>
            <a:spLocks noGrp="1"/>
          </p:cNvSpPr>
          <p:nvPr>
            <p:ph idx="1"/>
          </p:nvPr>
        </p:nvSpPr>
        <p:spPr/>
        <p:txBody>
          <a:bodyPr/>
          <a:lstStyle/>
          <a:p>
            <a:r>
              <a:rPr lang="en-US" dirty="0" err="1"/>
              <a:t>EuroSAT</a:t>
            </a:r>
            <a:r>
              <a:rPr lang="en-US" dirty="0"/>
              <a:t>: Land Use and Land Cover Classification with Sentinel-2</a:t>
            </a:r>
          </a:p>
          <a:p>
            <a:pPr lvl="1"/>
            <a:r>
              <a:rPr lang="en-GB" dirty="0"/>
              <a:t>https://github.com/phelber/EuroSAT?tab=readme-ov-file</a:t>
            </a:r>
          </a:p>
          <a:p>
            <a:endParaRPr lang="en-GB" dirty="0"/>
          </a:p>
          <a:p>
            <a:r>
              <a:rPr lang="en-GB" dirty="0"/>
              <a:t>Classification of Chest X-Ray Images (Pneumonia)</a:t>
            </a:r>
          </a:p>
          <a:p>
            <a:pPr lvl="1"/>
            <a:r>
              <a:rPr lang="en-GB" dirty="0"/>
              <a:t>https://www.kaggle.com/datasets/paultimothymooney/chest-xray-pneumonia</a:t>
            </a:r>
          </a:p>
          <a:p>
            <a:endParaRPr lang="en-GB" dirty="0"/>
          </a:p>
          <a:p>
            <a:r>
              <a:rPr lang="en-US" dirty="0"/>
              <a:t>Learn facial expressions from an image</a:t>
            </a:r>
          </a:p>
          <a:p>
            <a:pPr lvl="1"/>
            <a:r>
              <a:rPr lang="en-GB" dirty="0"/>
              <a:t>https://www.kaggle.com/datasets/msambare/fer2013</a:t>
            </a:r>
          </a:p>
        </p:txBody>
      </p:sp>
      <p:pic>
        <p:nvPicPr>
          <p:cNvPr id="3074" name="Picture 2" descr="EuroSAT overview image">
            <a:extLst>
              <a:ext uri="{FF2B5EF4-FFF2-40B4-BE49-F238E27FC236}">
                <a16:creationId xmlns:a16="http://schemas.microsoft.com/office/drawing/2014/main" id="{FB53C3EA-90FE-7AFC-712D-1F199D9AB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4451" y="2335127"/>
            <a:ext cx="2701588" cy="12234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BE3D015-C3BF-AC2B-0569-ED3234799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3854" y="4068042"/>
            <a:ext cx="3477691" cy="11455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1BC5676-D7F2-33D8-D2AF-7EE8407E2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8210" y="5398154"/>
            <a:ext cx="1817370" cy="1370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40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FCB6-ED54-6BF4-C667-A5D07C43520B}"/>
              </a:ext>
            </a:extLst>
          </p:cNvPr>
          <p:cNvSpPr>
            <a:spLocks noGrp="1"/>
          </p:cNvSpPr>
          <p:nvPr>
            <p:ph type="title"/>
          </p:nvPr>
        </p:nvSpPr>
        <p:spPr/>
        <p:txBody>
          <a:bodyPr/>
          <a:lstStyle/>
          <a:p>
            <a:r>
              <a:rPr lang="en-GB" dirty="0"/>
              <a:t>Project Ideas (2)</a:t>
            </a:r>
          </a:p>
        </p:txBody>
      </p:sp>
      <p:sp>
        <p:nvSpPr>
          <p:cNvPr id="3" name="Content Placeholder 2">
            <a:extLst>
              <a:ext uri="{FF2B5EF4-FFF2-40B4-BE49-F238E27FC236}">
                <a16:creationId xmlns:a16="http://schemas.microsoft.com/office/drawing/2014/main" id="{5CCEF368-09B9-1CF7-CF6D-38EFC2558738}"/>
              </a:ext>
            </a:extLst>
          </p:cNvPr>
          <p:cNvSpPr>
            <a:spLocks noGrp="1"/>
          </p:cNvSpPr>
          <p:nvPr>
            <p:ph idx="1"/>
          </p:nvPr>
        </p:nvSpPr>
        <p:spPr/>
        <p:txBody>
          <a:bodyPr/>
          <a:lstStyle/>
          <a:p>
            <a:r>
              <a:rPr lang="en-US" dirty="0"/>
              <a:t>Segmentation of brain tumors in multimodal magnetic resonance imaging (MRI) scans</a:t>
            </a:r>
          </a:p>
          <a:p>
            <a:pPr lvl="1"/>
            <a:r>
              <a:rPr lang="en-GB" dirty="0"/>
              <a:t>https://www.kaggle.com/datasets/awsaf49/brats20-dataset-training-validation/data</a:t>
            </a:r>
          </a:p>
        </p:txBody>
      </p:sp>
      <p:pic>
        <p:nvPicPr>
          <p:cNvPr id="2050" name="Picture 2" descr="BraTS2020 dataset modalities with ground truth | Download Scientific Diagram">
            <a:extLst>
              <a:ext uri="{FF2B5EF4-FFF2-40B4-BE49-F238E27FC236}">
                <a16:creationId xmlns:a16="http://schemas.microsoft.com/office/drawing/2014/main" id="{2CE91B03-AF79-11FD-B7FA-F81903AC04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5555" y="3641408"/>
            <a:ext cx="5699848" cy="2340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106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2529DA8D-2E4B-FFD5-D7F4-B1B8C1D09D5A}"/>
              </a:ext>
            </a:extLst>
          </p:cNvPr>
          <p:cNvSpPr>
            <a:spLocks noGrp="1"/>
          </p:cNvSpPr>
          <p:nvPr>
            <p:ph type="title"/>
          </p:nvPr>
        </p:nvSpPr>
        <p:spPr>
          <a:xfrm>
            <a:off x="838200" y="365125"/>
            <a:ext cx="10515600" cy="1325563"/>
          </a:xfrm>
        </p:spPr>
        <p:txBody>
          <a:bodyPr/>
          <a:lstStyle/>
          <a:p>
            <a:r>
              <a:rPr lang="en-GB" altLang="en-US" dirty="0"/>
              <a:t>Image classification: Problem</a:t>
            </a:r>
          </a:p>
        </p:txBody>
      </p:sp>
      <p:sp>
        <p:nvSpPr>
          <p:cNvPr id="3" name="Content Placeholder 2">
            <a:extLst>
              <a:ext uri="{FF2B5EF4-FFF2-40B4-BE49-F238E27FC236}">
                <a16:creationId xmlns:a16="http://schemas.microsoft.com/office/drawing/2014/main" id="{6DB96F3F-72F5-4CC9-984A-5B39D5999090}"/>
              </a:ext>
            </a:extLst>
          </p:cNvPr>
          <p:cNvSpPr>
            <a:spLocks noGrp="1"/>
          </p:cNvSpPr>
          <p:nvPr>
            <p:ph idx="1"/>
          </p:nvPr>
        </p:nvSpPr>
        <p:spPr/>
        <p:txBody>
          <a:bodyPr/>
          <a:lstStyle/>
          <a:p>
            <a:endParaRPr lang="en-GB"/>
          </a:p>
        </p:txBody>
      </p:sp>
      <p:pic>
        <p:nvPicPr>
          <p:cNvPr id="9220" name="Picture 4">
            <a:extLst>
              <a:ext uri="{FF2B5EF4-FFF2-40B4-BE49-F238E27FC236}">
                <a16:creationId xmlns:a16="http://schemas.microsoft.com/office/drawing/2014/main" id="{EE7EBAD6-7247-4D9B-1945-CFA398C17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981" y="1690688"/>
            <a:ext cx="6492404" cy="465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913F8E15-77D7-0E39-3F5F-323A6AEB432A}"/>
              </a:ext>
            </a:extLst>
          </p:cNvPr>
          <p:cNvSpPr>
            <a:spLocks noGrp="1"/>
          </p:cNvSpPr>
          <p:nvPr>
            <p:ph type="title"/>
          </p:nvPr>
        </p:nvSpPr>
        <p:spPr>
          <a:xfrm>
            <a:off x="838200" y="365125"/>
            <a:ext cx="10515600" cy="1325563"/>
          </a:xfrm>
        </p:spPr>
        <p:txBody>
          <a:bodyPr/>
          <a:lstStyle/>
          <a:p>
            <a:r>
              <a:rPr lang="en-US" altLang="en-US" dirty="0"/>
              <a:t>Challenges of classification</a:t>
            </a:r>
            <a:endParaRPr lang="en-GB" altLang="en-US" dirty="0"/>
          </a:p>
        </p:txBody>
      </p:sp>
      <p:sp>
        <p:nvSpPr>
          <p:cNvPr id="3" name="Content Placeholder 2">
            <a:extLst>
              <a:ext uri="{FF2B5EF4-FFF2-40B4-BE49-F238E27FC236}">
                <a16:creationId xmlns:a16="http://schemas.microsoft.com/office/drawing/2014/main" id="{E64FB8CF-F23B-3A28-D035-19C34054F8B1}"/>
              </a:ext>
            </a:extLst>
          </p:cNvPr>
          <p:cNvSpPr>
            <a:spLocks noGrp="1"/>
          </p:cNvSpPr>
          <p:nvPr>
            <p:ph idx="1"/>
          </p:nvPr>
        </p:nvSpPr>
        <p:spPr/>
        <p:txBody>
          <a:bodyPr/>
          <a:lstStyle/>
          <a:p>
            <a:endParaRPr lang="en-GB"/>
          </a:p>
        </p:txBody>
      </p:sp>
      <p:pic>
        <p:nvPicPr>
          <p:cNvPr id="10244" name="Picture 4">
            <a:extLst>
              <a:ext uri="{FF2B5EF4-FFF2-40B4-BE49-F238E27FC236}">
                <a16:creationId xmlns:a16="http://schemas.microsoft.com/office/drawing/2014/main" id="{AA249003-3CD8-5720-97A3-4E76D0CEE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020" y="1935480"/>
            <a:ext cx="964088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C0EA3C5-066A-40DB-BE8A-FDD353BD9A4D}"/>
              </a:ext>
            </a:extLst>
          </p:cNvPr>
          <p:cNvSpPr>
            <a:spLocks noGrp="1"/>
          </p:cNvSpPr>
          <p:nvPr>
            <p:ph type="title"/>
          </p:nvPr>
        </p:nvSpPr>
        <p:spPr>
          <a:xfrm>
            <a:off x="838200" y="365125"/>
            <a:ext cx="10515600" cy="1325563"/>
          </a:xfrm>
        </p:spPr>
        <p:txBody>
          <a:bodyPr/>
          <a:lstStyle/>
          <a:p>
            <a:r>
              <a:rPr lang="en-GB" altLang="en-US"/>
              <a:t>Image classifier</a:t>
            </a:r>
          </a:p>
        </p:txBody>
      </p:sp>
      <p:sp>
        <p:nvSpPr>
          <p:cNvPr id="3" name="Content Placeholder 2">
            <a:extLst>
              <a:ext uri="{FF2B5EF4-FFF2-40B4-BE49-F238E27FC236}">
                <a16:creationId xmlns:a16="http://schemas.microsoft.com/office/drawing/2014/main" id="{01FE5DD8-FFB4-BA62-AA07-E2963030D6DF}"/>
              </a:ext>
            </a:extLst>
          </p:cNvPr>
          <p:cNvSpPr>
            <a:spLocks noGrp="1"/>
          </p:cNvSpPr>
          <p:nvPr>
            <p:ph idx="1"/>
          </p:nvPr>
        </p:nvSpPr>
        <p:spPr/>
        <p:txBody>
          <a:bodyPr/>
          <a:lstStyle/>
          <a:p>
            <a:endParaRPr lang="en-GB"/>
          </a:p>
        </p:txBody>
      </p:sp>
      <p:pic>
        <p:nvPicPr>
          <p:cNvPr id="15364" name="Picture 4">
            <a:extLst>
              <a:ext uri="{FF2B5EF4-FFF2-40B4-BE49-F238E27FC236}">
                <a16:creationId xmlns:a16="http://schemas.microsoft.com/office/drawing/2014/main" id="{5907DB6A-BF75-46BE-A52E-41EC6EF51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4080" y="1960344"/>
            <a:ext cx="7147560" cy="4216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4E07EC0C-B655-11B0-FFAD-DD7ACFEAA624}"/>
              </a:ext>
            </a:extLst>
          </p:cNvPr>
          <p:cNvSpPr>
            <a:spLocks noGrp="1"/>
          </p:cNvSpPr>
          <p:nvPr>
            <p:ph type="title"/>
          </p:nvPr>
        </p:nvSpPr>
        <p:spPr>
          <a:xfrm>
            <a:off x="838200" y="365125"/>
            <a:ext cx="10515600" cy="1325563"/>
          </a:xfrm>
        </p:spPr>
        <p:txBody>
          <a:bodyPr/>
          <a:lstStyle/>
          <a:p>
            <a:r>
              <a:rPr lang="en-GB" altLang="en-US"/>
              <a:t>Data-driven approach</a:t>
            </a:r>
          </a:p>
        </p:txBody>
      </p:sp>
      <p:sp>
        <p:nvSpPr>
          <p:cNvPr id="16387" name="Content Placeholder 2">
            <a:extLst>
              <a:ext uri="{FF2B5EF4-FFF2-40B4-BE49-F238E27FC236}">
                <a16:creationId xmlns:a16="http://schemas.microsoft.com/office/drawing/2014/main" id="{F57F9AE1-CD03-72AE-F93F-6A66E9F35F5F}"/>
              </a:ext>
            </a:extLst>
          </p:cNvPr>
          <p:cNvSpPr>
            <a:spLocks noGrp="1"/>
          </p:cNvSpPr>
          <p:nvPr>
            <p:ph idx="1"/>
          </p:nvPr>
        </p:nvSpPr>
        <p:spPr>
          <a:xfrm>
            <a:off x="838200" y="1825625"/>
            <a:ext cx="10515600" cy="4351338"/>
          </a:xfrm>
        </p:spPr>
        <p:txBody>
          <a:bodyPr/>
          <a:lstStyle/>
          <a:p>
            <a:r>
              <a:rPr lang="en-US" altLang="en-US"/>
              <a:t>Collect a database of images with labels</a:t>
            </a:r>
          </a:p>
          <a:p>
            <a:r>
              <a:rPr lang="en-US" altLang="en-US"/>
              <a:t>Use Machine Learning (ML) to train an image classifier</a:t>
            </a:r>
          </a:p>
          <a:p>
            <a:r>
              <a:rPr lang="en-US" altLang="en-US"/>
              <a:t>Evaluate the classifier on test images</a:t>
            </a:r>
            <a:endParaRPr lang="en-GB" altLang="en-US"/>
          </a:p>
        </p:txBody>
      </p:sp>
      <p:pic>
        <p:nvPicPr>
          <p:cNvPr id="16388" name="Picture 4">
            <a:extLst>
              <a:ext uri="{FF2B5EF4-FFF2-40B4-BE49-F238E27FC236}">
                <a16:creationId xmlns:a16="http://schemas.microsoft.com/office/drawing/2014/main" id="{D6F33267-085B-735C-B52B-24D08F0E05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64" y="3558540"/>
            <a:ext cx="5217943"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4">
            <a:extLst>
              <a:ext uri="{FF2B5EF4-FFF2-40B4-BE49-F238E27FC236}">
                <a16:creationId xmlns:a16="http://schemas.microsoft.com/office/drawing/2014/main" id="{3E40ACAE-5C57-10C6-326E-86A71A535A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700" y="3832860"/>
            <a:ext cx="5780636" cy="1653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2233</TotalTime>
  <Words>4788</Words>
  <Application>Microsoft Office PowerPoint</Application>
  <PresentationFormat>Widescreen</PresentationFormat>
  <Paragraphs>297</Paragraphs>
  <Slides>51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Consolas</vt:lpstr>
      <vt:lpstr>Roboto</vt:lpstr>
      <vt:lpstr>Office Theme</vt:lpstr>
      <vt:lpstr>Image Classification</vt:lpstr>
      <vt:lpstr>Image classification</vt:lpstr>
      <vt:lpstr>Types of image classification (1)</vt:lpstr>
      <vt:lpstr>Types of image classification (2)</vt:lpstr>
      <vt:lpstr>Types of image classification (3)</vt:lpstr>
      <vt:lpstr>Image classification: Problem</vt:lpstr>
      <vt:lpstr>Challenges of classification</vt:lpstr>
      <vt:lpstr>Image classifier</vt:lpstr>
      <vt:lpstr>Data-driven approach</vt:lpstr>
      <vt:lpstr>Many classifiers to choose from</vt:lpstr>
      <vt:lpstr>Traditional Machine Learning for Image Classification</vt:lpstr>
      <vt:lpstr>Deep Learning for Image Classification</vt:lpstr>
      <vt:lpstr>Why is Deep learning useful?</vt:lpstr>
      <vt:lpstr>Neural Networks: Layers and Functionality</vt:lpstr>
      <vt:lpstr>Convolution Neural Network</vt:lpstr>
      <vt:lpstr>End-to-end structure of a convolutional neural network</vt:lpstr>
      <vt:lpstr>Convolutional Layer (1)</vt:lpstr>
      <vt:lpstr>Convolutional Layer (2)</vt:lpstr>
      <vt:lpstr>Convolutional Layer (3)</vt:lpstr>
      <vt:lpstr>Convolutional Layer (4)</vt:lpstr>
      <vt:lpstr>Activation Maps</vt:lpstr>
      <vt:lpstr>Multiple Filters</vt:lpstr>
      <vt:lpstr>Multiple Filters</vt:lpstr>
      <vt:lpstr>Zero padding</vt:lpstr>
      <vt:lpstr>CNNs learn hierarchical features</vt:lpstr>
      <vt:lpstr>Activation Layer</vt:lpstr>
      <vt:lpstr>Max Pooling Layer</vt:lpstr>
      <vt:lpstr>Flattening layers</vt:lpstr>
      <vt:lpstr>Fully-connected layer</vt:lpstr>
      <vt:lpstr>Implementing CNNs in PyTorch</vt:lpstr>
      <vt:lpstr>Problem statement</vt:lpstr>
      <vt:lpstr>Dataset</vt:lpstr>
      <vt:lpstr>Simple Network Architecture</vt:lpstr>
      <vt:lpstr>Training the network</vt:lpstr>
      <vt:lpstr>Data Augmentation (1)</vt:lpstr>
      <vt:lpstr>Data Augmentation (2)</vt:lpstr>
      <vt:lpstr>What next?</vt:lpstr>
      <vt:lpstr>ImageNet and ILSVRC</vt:lpstr>
      <vt:lpstr>Why use pre-trained models? (1)</vt:lpstr>
      <vt:lpstr>Why use pre-trained models? (2)</vt:lpstr>
      <vt:lpstr>Why use pre-trained models? (3)</vt:lpstr>
      <vt:lpstr>Models and pre-trained weights</vt:lpstr>
      <vt:lpstr>Initializing pre-trained models</vt:lpstr>
      <vt:lpstr>Loading and pre-processing an image</vt:lpstr>
      <vt:lpstr>Transfer Learning and Fine-tuning using pre-trained models</vt:lpstr>
      <vt:lpstr>Transfer Learning vs Fine-tuning (1)</vt:lpstr>
      <vt:lpstr>Transfer Learning vs Fine-tuning (2)</vt:lpstr>
      <vt:lpstr>Fine-tuning</vt:lpstr>
      <vt:lpstr>Fine-tuning pipeline</vt:lpstr>
      <vt:lpstr>Project Ideas (1)</vt:lpstr>
      <vt:lpstr>Project Ideas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 using Feedforward Neural Network  in Keras</dc:title>
  <dc:creator>Ivica Dimitrovski</dc:creator>
  <cp:lastModifiedBy>Ivica Dimitrovski</cp:lastModifiedBy>
  <cp:revision>215</cp:revision>
  <dcterms:created xsi:type="dcterms:W3CDTF">2019-03-17T19:08:21Z</dcterms:created>
  <dcterms:modified xsi:type="dcterms:W3CDTF">2025-03-12T07:56:08Z</dcterms:modified>
</cp:coreProperties>
</file>